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318" r:id="rId3"/>
    <p:sldId id="476" r:id="rId4"/>
    <p:sldId id="474" r:id="rId5"/>
    <p:sldId id="431" r:id="rId6"/>
    <p:sldId id="345" r:id="rId7"/>
    <p:sldId id="379" r:id="rId8"/>
    <p:sldId id="350" r:id="rId9"/>
    <p:sldId id="348" r:id="rId10"/>
    <p:sldId id="351" r:id="rId11"/>
    <p:sldId id="378" r:id="rId12"/>
    <p:sldId id="435" r:id="rId13"/>
    <p:sldId id="436" r:id="rId14"/>
    <p:sldId id="437" r:id="rId15"/>
    <p:sldId id="352" r:id="rId16"/>
    <p:sldId id="367" r:id="rId17"/>
    <p:sldId id="371" r:id="rId18"/>
    <p:sldId id="380" r:id="rId19"/>
    <p:sldId id="356" r:id="rId20"/>
    <p:sldId id="475" r:id="rId21"/>
    <p:sldId id="365" r:id="rId22"/>
    <p:sldId id="4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E673"/>
    <a:srgbClr val="93C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78" autoAdjust="0"/>
  </p:normalViewPr>
  <p:slideViewPr>
    <p:cSldViewPr>
      <p:cViewPr varScale="1">
        <p:scale>
          <a:sx n="69" d="100"/>
          <a:sy n="69" d="100"/>
        </p:scale>
        <p:origin x="16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4FF8866-114F-4B71-9A91-E018CDA2D57E}" type="datetimeFigureOut">
              <a:rPr lang="en-US" smtClean="0"/>
              <a:t>4/18/2018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C67AAB8-3EE3-4BAE-AEBC-8518E994751F}" type="slidenum">
              <a:rPr lang="en-US" smtClean="0"/>
              <a:t>‹#›</a:t>
            </a:fld>
            <a:endParaRPr lang="en-US"/>
          </a:p>
        </p:txBody>
      </p:sp>
    </p:spTree>
    <p:extLst>
      <p:ext uri="{BB962C8B-B14F-4D97-AF65-F5344CB8AC3E}">
        <p14:creationId xmlns:p14="http://schemas.microsoft.com/office/powerpoint/2010/main" val="15061289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866B45-B12F-4375-A6E4-02EF4E7EA61B}" type="datetimeFigureOut">
              <a:rPr lang="en-US" smtClean="0"/>
              <a:t>4/18/2018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93DAD0-0E3D-4239-AA22-7E0C849CB3F6}" type="slidenum">
              <a:rPr lang="en-US" smtClean="0"/>
              <a:t>‹#›</a:t>
            </a:fld>
            <a:endParaRPr lang="en-US" dirty="0"/>
          </a:p>
        </p:txBody>
      </p:sp>
    </p:spTree>
    <p:extLst>
      <p:ext uri="{BB962C8B-B14F-4D97-AF65-F5344CB8AC3E}">
        <p14:creationId xmlns:p14="http://schemas.microsoft.com/office/powerpoint/2010/main" val="36488326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61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Coal Bonus is a part of Fair</a:t>
            </a:r>
            <a:r>
              <a:rPr lang="en-US" sz="1200" baseline="0" dirty="0" smtClean="0"/>
              <a:t> Market Value payment that is paid during competitive bidding process for coal sales.  Rent and royalties are known prior to coal sale.  The only unknown is the coal bonus and this is the piece of the formula that will determine who will be the high bidder.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71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50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302163-9E3D-4371-B8F6-E1FAD25DEFE9}" type="slidenum">
              <a:rPr lang="en-US" smtClean="0"/>
              <a:pPr>
                <a:defRPr/>
              </a:pPr>
              <a:t>3</a:t>
            </a:fld>
            <a:endParaRPr lang="en-US" dirty="0"/>
          </a:p>
        </p:txBody>
      </p:sp>
    </p:spTree>
    <p:extLst>
      <p:ext uri="{BB962C8B-B14F-4D97-AF65-F5344CB8AC3E}">
        <p14:creationId xmlns:p14="http://schemas.microsoft.com/office/powerpoint/2010/main" val="145371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61701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lands that are managed by the BLM</a:t>
            </a:r>
          </a:p>
          <a:p>
            <a:r>
              <a:rPr lang="en-US" dirty="0" smtClean="0"/>
              <a:t>246 </a:t>
            </a:r>
            <a:r>
              <a:rPr lang="en-US" dirty="0"/>
              <a:t>million surface acres and 700 million acres of Federal mineral estate (29% of the area of the U.S)</a:t>
            </a:r>
          </a:p>
          <a:p>
            <a:endParaRPr lang="en-US" dirty="0"/>
          </a:p>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8728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The BLM manages public lands and resources in every state across the nation.</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The BLM manages one out of every 10 acres of land in the United States.</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The public lands managed by the BLM stretch across the nation, from the Arctic Ocean to the Mexican border, and from Key West, Florida to the San Juan Islands of Washington.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The BLM also manages 30% of the nation’s mineral resources, dispersed throughout every state in the country.</a:t>
            </a:r>
          </a:p>
          <a:p>
            <a:pPr marL="171450" indent="-171450">
              <a:buFont typeface="Arial" panose="020B0604020202020204" pitchFamily="34" charset="0"/>
              <a:buChar char="•"/>
            </a:pPr>
            <a:r>
              <a:rPr lang="en-US" baseline="0" dirty="0"/>
              <a:t>Green River, Uintah, Piceance, San Juan basins and Appalachia account for most of the remaining federal coal mined</a:t>
            </a:r>
            <a:endParaRPr lang="en-US" dirty="0"/>
          </a:p>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53792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About one quarter of recent sales have resulted in rejected bids where the high bidder did not meet FMV</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793DAD0-0E3D-4239-AA22-7E0C849CB3F6}" type="slidenum">
              <a:rPr lang="en-US" smtClean="0"/>
              <a:t>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2820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9DB4980-A5AE-4D07-8CF4-87FEBD43F4A3}" type="datetime1">
              <a:rPr lang="en-CA" smtClean="0"/>
              <a:t>2018-04-18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952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F7F2AC2-8C61-4919-807F-8D64ABD48C64}" type="datetime1">
              <a:rPr lang="en-CA" smtClean="0"/>
              <a:t>2018-04-18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02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4D53064-77B2-436B-BBB5-54F0FBEB776D}" type="datetime1">
              <a:rPr lang="en-CA" smtClean="0"/>
              <a:t>2018-04-18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61929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728F84-A07A-4198-A438-0ADBB50CBA31}" type="datetimeFigureOut">
              <a:rPr lang="en-US">
                <a:solidFill>
                  <a:srgbClr val="000000"/>
                </a:solidFill>
              </a:rPr>
              <a:pPr>
                <a:defRPr/>
              </a:pPr>
              <a:t>4/18/2018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30EC92-11DC-4AF0-BF0A-B350890F06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821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E320D8-7301-40A4-AD16-9E0C46373785}" type="datetimeFigureOut">
              <a:rPr lang="en-US">
                <a:solidFill>
                  <a:srgbClr val="000000"/>
                </a:solidFill>
              </a:rPr>
              <a:pPr>
                <a:defRPr/>
              </a:pPr>
              <a:t>4/18/2018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C970A-89D0-4FC3-B014-6612CD5013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445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4600F11-40E6-473C-AACB-C7CA200378C4}" type="datetimeFigureOut">
              <a:rPr lang="en-US">
                <a:solidFill>
                  <a:srgbClr val="000000"/>
                </a:solidFill>
              </a:rPr>
              <a:pPr>
                <a:defRPr/>
              </a:pPr>
              <a:t>4/18/2018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7997F0-753B-4C09-8194-834F33E0F6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8535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049840-52BC-4E83-A114-ADF17840D1E9}" type="datetimeFigureOut">
              <a:rPr lang="en-US">
                <a:solidFill>
                  <a:srgbClr val="000000"/>
                </a:solidFill>
              </a:rPr>
              <a:pPr>
                <a:defRPr/>
              </a:pPr>
              <a:t>4/18/2018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ED8FE-0486-4DBD-A8CB-35D7ED9E31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796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C74DA44-7EC6-4EED-9F5F-2E305306194B}" type="datetimeFigureOut">
              <a:rPr lang="en-US">
                <a:solidFill>
                  <a:srgbClr val="000000"/>
                </a:solidFill>
              </a:rPr>
              <a:pPr>
                <a:defRPr/>
              </a:pPr>
              <a:t>4/18/2018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3268F4-1219-4670-98F9-1AE851A600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2297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430DB7C-C018-43BF-B6C2-540297DEFFC3}" type="datetimeFigureOut">
              <a:rPr lang="en-US">
                <a:solidFill>
                  <a:srgbClr val="000000"/>
                </a:solidFill>
              </a:rPr>
              <a:pPr>
                <a:defRPr/>
              </a:pPr>
              <a:t>4/18/2018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0A7EAF-6A7B-4D34-9FA7-B0F7ECC322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4253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36988F-0DAD-49C8-AFE6-9F9B244A2CED}" type="datetimeFigureOut">
              <a:rPr lang="en-US">
                <a:solidFill>
                  <a:srgbClr val="000000"/>
                </a:solidFill>
              </a:rPr>
              <a:pPr>
                <a:defRPr/>
              </a:pPr>
              <a:t>4/18/2018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04DC88-6AA7-40F4-8212-B617AFF4A2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172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7C9B5A-CBB8-4FA6-851A-5CED3DEBE71F}" type="datetimeFigureOut">
              <a:rPr lang="en-US">
                <a:solidFill>
                  <a:srgbClr val="000000"/>
                </a:solidFill>
              </a:rPr>
              <a:pPr>
                <a:defRPr/>
              </a:pPr>
              <a:t>4/18/2018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B34904-2B77-44F1-8E94-7BADB2350F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289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A7941BE-44FF-430B-958E-715D17EDC8CC}" type="datetime1">
              <a:rPr lang="en-CA" smtClean="0"/>
              <a:t>2018-04-18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979936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1DD0C3-0A65-47F1-8502-723CD2A9E7FB}" type="datetimeFigureOut">
              <a:rPr lang="en-US">
                <a:solidFill>
                  <a:srgbClr val="000000"/>
                </a:solidFill>
              </a:rPr>
              <a:pPr>
                <a:defRPr/>
              </a:pPr>
              <a:t>4/18/2018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F9EF39-0FB0-466D-B521-E80548EC6E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85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3C37A9-AE07-4057-8E23-D8322AD816AD}" type="datetimeFigureOut">
              <a:rPr lang="en-US">
                <a:solidFill>
                  <a:srgbClr val="000000"/>
                </a:solidFill>
              </a:rPr>
              <a:pPr>
                <a:defRPr/>
              </a:pPr>
              <a:t>4/18/2018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0BA1F-34D7-4BC9-BC1D-DC081F67BD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737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14728B-0431-4FB9-8591-2066F622B642}" type="datetimeFigureOut">
              <a:rPr lang="en-US">
                <a:solidFill>
                  <a:srgbClr val="000000"/>
                </a:solidFill>
              </a:rPr>
              <a:pPr>
                <a:defRPr/>
              </a:pPr>
              <a:t>4/18/2018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4460A-F0A2-44F1-B1DA-73E4EE0C19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652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D3BE0-1D3A-4512-83F0-F392AF99B9D3}" type="datetime1">
              <a:rPr lang="en-CA" smtClean="0"/>
              <a:t>2018-04-18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6695CA4-74A9-4A43-8872-57CF34991CFB}" type="datetime1">
              <a:rPr lang="en-CA" smtClean="0"/>
              <a:t>2018-04-18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184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C795A2F-F8D7-42AA-8422-736EDAA4B6A9}" type="datetime1">
              <a:rPr lang="en-CA" smtClean="0"/>
              <a:t>2018-04-18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295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9060CD-50D4-435A-BED7-915AC5AD00FC}" type="datetime1">
              <a:rPr lang="en-CA" smtClean="0"/>
              <a:t>2018-04-18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9436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601C3-5F24-4275-A177-CF0EF7B92F23}" type="datetime1">
              <a:rPr lang="en-CA" smtClean="0"/>
              <a:t>2018-04-18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897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4617A-7A5C-4E07-8F3C-5098B986A101}" type="datetime1">
              <a:rPr lang="en-CA" smtClean="0"/>
              <a:t>2018-04-18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0004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6ECF4-3494-445B-AAF9-625AAFBFA0D3}" type="datetime1">
              <a:rPr lang="en-CA" smtClean="0"/>
              <a:t>2018-04-18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460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C1C85-3DFD-4B69-8958-9386E0526778}" type="datetime1">
              <a:rPr lang="en-CA" smtClean="0"/>
              <a:t>2018-04-18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1C94-9C37-4FF0-8CA6-24330328645A}" type="slidenum">
              <a:rPr lang="en-CA" smtClean="0"/>
              <a:t>‹#›</a:t>
            </a:fld>
            <a:endParaRPr lang="en-CA" dirty="0"/>
          </a:p>
        </p:txBody>
      </p:sp>
    </p:spTree>
    <p:extLst>
      <p:ext uri="{BB962C8B-B14F-4D97-AF65-F5344CB8AC3E}">
        <p14:creationId xmlns:p14="http://schemas.microsoft.com/office/powerpoint/2010/main" val="274381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fontAlgn="base">
              <a:spcBef>
                <a:spcPct val="0"/>
              </a:spcBef>
              <a:spcAft>
                <a:spcPct val="0"/>
              </a:spcAft>
              <a:defRPr/>
            </a:pPr>
            <a:fld id="{B0130EA3-1555-4437-88DE-0E1BA469D164}" type="datetimeFigureOut">
              <a:rPr lang="en-US">
                <a:solidFill>
                  <a:srgbClr val="000000"/>
                </a:solidFill>
              </a:rPr>
              <a:pPr fontAlgn="base">
                <a:spcBef>
                  <a:spcPct val="0"/>
                </a:spcBef>
                <a:spcAft>
                  <a:spcPct val="0"/>
                </a:spcAft>
                <a:defRPr/>
              </a:pPr>
              <a:t>4/18/2018</a:t>
            </a:fld>
            <a:endParaRPr lang="en-US" dirty="0">
              <a:solidFill>
                <a:srgbClr val="000000"/>
              </a:solidFill>
            </a:endParaRPr>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fontAlgn="base">
              <a:spcBef>
                <a:spcPct val="0"/>
              </a:spcBef>
              <a:spcAft>
                <a:spcPct val="0"/>
              </a:spcAft>
              <a:defRPr/>
            </a:pPr>
            <a:endParaRPr lang="en-US" dirty="0">
              <a:solidFill>
                <a:srgbClr val="000000"/>
              </a:solidFill>
            </a:endParaRPr>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fld id="{BDEFF61B-652E-48B5-83AB-7B80850E7077}"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51" name="Picture 7" descr="Turquoise-Ridge Gold Mine Nevada"/>
          <p:cNvPicPr>
            <a:picLocks noChangeAspect="1" noChangeArrowheads="1"/>
          </p:cNvPicPr>
          <p:nvPr/>
        </p:nvPicPr>
        <p:blipFill>
          <a:blip r:embed="rId14" cstate="print"/>
          <a:srcRect/>
          <a:stretch>
            <a:fillRect/>
          </a:stretch>
        </p:blipFill>
        <p:spPr bwMode="auto">
          <a:xfrm>
            <a:off x="-304800" y="-228600"/>
            <a:ext cx="9753600" cy="7315200"/>
          </a:xfrm>
          <a:prstGeom prst="rect">
            <a:avLst/>
          </a:prstGeom>
          <a:noFill/>
          <a:ln w="9525">
            <a:noFill/>
            <a:miter lim="800000"/>
            <a:headEnd/>
            <a:tailEnd/>
          </a:ln>
        </p:spPr>
      </p:pic>
    </p:spTree>
    <p:extLst>
      <p:ext uri="{BB962C8B-B14F-4D97-AF65-F5344CB8AC3E}">
        <p14:creationId xmlns:p14="http://schemas.microsoft.com/office/powerpoint/2010/main" val="1458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ao.gov/products/GAO-14-14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tspisak@blm.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extBox 5"/>
          <p:cNvSpPr txBox="1"/>
          <p:nvPr/>
        </p:nvSpPr>
        <p:spPr>
          <a:xfrm>
            <a:off x="23246" y="764704"/>
            <a:ext cx="9140716" cy="1384995"/>
          </a:xfrm>
          <a:prstGeom prst="rect">
            <a:avLst/>
          </a:prstGeom>
          <a:noFill/>
        </p:spPr>
        <p:txBody>
          <a:bodyPr wrap="square" rtlCol="0">
            <a:spAutoFit/>
          </a:bodyPr>
          <a:lstStyle/>
          <a:p>
            <a:pPr algn="ctr"/>
            <a:r>
              <a:rPr lang="en-US" sz="3600" b="1" dirty="0" smtClean="0">
                <a:solidFill>
                  <a:schemeClr val="bg1"/>
                </a:solidFill>
                <a:latin typeface="+mj-lt"/>
                <a:ea typeface="Roboto" panose="02000000000000000000" pitchFamily="2" charset="0"/>
              </a:rPr>
              <a:t>BLM SOLID MINERALS PROGRAM</a:t>
            </a:r>
          </a:p>
          <a:p>
            <a:pPr algn="r"/>
            <a:endParaRPr lang="en-US" sz="2000" b="1" dirty="0" smtClean="0">
              <a:solidFill>
                <a:schemeClr val="bg1"/>
              </a:solidFill>
              <a:latin typeface="+mj-lt"/>
              <a:ea typeface="Roboto" panose="02000000000000000000" pitchFamily="2" charset="0"/>
            </a:endParaRPr>
          </a:p>
          <a:p>
            <a:pPr algn="r"/>
            <a:r>
              <a:rPr lang="en-US" sz="2800" b="1" dirty="0" smtClean="0">
                <a:solidFill>
                  <a:schemeClr val="bg1"/>
                </a:solidFill>
                <a:latin typeface="+mj-lt"/>
                <a:ea typeface="Roboto" panose="02000000000000000000" pitchFamily="2" charset="0"/>
              </a:rPr>
              <a:t>January 2018</a:t>
            </a:r>
            <a:endParaRPr lang="en-US" sz="3200" b="1" dirty="0">
              <a:solidFill>
                <a:schemeClr val="bg1"/>
              </a:solidFill>
              <a:latin typeface="+mj-lt"/>
              <a:ea typeface="Roboto" panose="02000000000000000000" pitchFamily="2" charset="0"/>
            </a:endParaRPr>
          </a:p>
        </p:txBody>
      </p:sp>
      <p:sp>
        <p:nvSpPr>
          <p:cNvPr id="7" name="TextBox 6"/>
          <p:cNvSpPr txBox="1"/>
          <p:nvPr/>
        </p:nvSpPr>
        <p:spPr>
          <a:xfrm>
            <a:off x="179512" y="2060848"/>
            <a:ext cx="7416824" cy="400110"/>
          </a:xfrm>
          <a:prstGeom prst="rect">
            <a:avLst/>
          </a:prstGeom>
          <a:noFill/>
        </p:spPr>
        <p:txBody>
          <a:bodyPr wrap="square" rtlCol="0">
            <a:spAutoFit/>
          </a:bodyPr>
          <a:lstStyle/>
          <a:p>
            <a:r>
              <a:rPr lang="en-US" sz="2000" dirty="0">
                <a:solidFill>
                  <a:schemeClr val="bg1"/>
                </a:solidFill>
                <a:latin typeface="Roboto Medium" panose="02000000000000000000" pitchFamily="2" charset="0"/>
                <a:ea typeface="Roboto Medium" panose="02000000000000000000" pitchFamily="2" charset="0"/>
              </a:rPr>
              <a:t>Supporting Text</a:t>
            </a:r>
            <a:endParaRPr lang="en-CA" sz="2000" dirty="0">
              <a:solidFill>
                <a:schemeClr val="bg1"/>
              </a:solidFill>
              <a:latin typeface="Roboto Medium" panose="02000000000000000000" pitchFamily="2" charset="0"/>
              <a:ea typeface="Roboto Medium" panose="02000000000000000000" pitchFamily="2" charset="0"/>
            </a:endParaRPr>
          </a:p>
        </p:txBody>
      </p:sp>
      <p:sp>
        <p:nvSpPr>
          <p:cNvPr id="4" name="Rectangle 3"/>
          <p:cNvSpPr/>
          <p:nvPr/>
        </p:nvSpPr>
        <p:spPr>
          <a:xfrm>
            <a:off x="229288" y="784063"/>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99CC00"/>
              </a:solidFill>
            </a:endParaRPr>
          </a:p>
        </p:txBody>
      </p:sp>
      <p:sp>
        <p:nvSpPr>
          <p:cNvPr id="8" name="Rectangle 7"/>
          <p:cNvSpPr/>
          <p:nvPr/>
        </p:nvSpPr>
        <p:spPr>
          <a:xfrm>
            <a:off x="229288" y="2060848"/>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Content Placeholder 7" descr="U:\My Documents\My Documents Old Computer\Miscellaneous\Pictures&amp;PPPresentations\Peabody 10.19.10\NARM_coal_wall_d-FINAL-SAFE copy.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5288" y="2149698"/>
            <a:ext cx="4380807" cy="2298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14bigtruck"/>
          <p:cNvPicPr>
            <a:picLocks noChangeAspect="1" noChangeArrowheads="1"/>
          </p:cNvPicPr>
          <p:nvPr/>
        </p:nvPicPr>
        <p:blipFill>
          <a:blip r:embed="rId5" cstate="print"/>
          <a:srcRect/>
          <a:stretch>
            <a:fillRect/>
          </a:stretch>
        </p:blipFill>
        <p:spPr bwMode="auto">
          <a:xfrm>
            <a:off x="495858" y="4446485"/>
            <a:ext cx="3788110" cy="2287160"/>
          </a:xfrm>
          <a:prstGeom prst="rect">
            <a:avLst/>
          </a:prstGeom>
          <a:noFill/>
          <a:ln w="9525">
            <a:noFill/>
            <a:miter lim="800000"/>
            <a:headEnd/>
            <a:tailEnd/>
          </a:ln>
        </p:spPr>
      </p:pic>
      <p:pic>
        <p:nvPicPr>
          <p:cNvPr id="11" name="Picture 6"/>
          <p:cNvPicPr>
            <a:picLocks noChangeAspect="1" noChangeArrowheads="1"/>
          </p:cNvPicPr>
          <p:nvPr/>
        </p:nvPicPr>
        <p:blipFill>
          <a:blip r:embed="rId6" cstate="print"/>
          <a:srcRect/>
          <a:stretch>
            <a:fillRect/>
          </a:stretch>
        </p:blipFill>
        <p:spPr>
          <a:xfrm>
            <a:off x="495858" y="2123446"/>
            <a:ext cx="3697500" cy="2218203"/>
          </a:xfrm>
          <a:prstGeom prst="rect">
            <a:avLst/>
          </a:prstGeom>
          <a:noFill/>
        </p:spPr>
      </p:pic>
      <p:pic>
        <p:nvPicPr>
          <p:cNvPr id="12" name="Picture 3" descr="coal41"/>
          <p:cNvPicPr>
            <a:picLocks noChangeAspect="1" noChangeArrowheads="1"/>
          </p:cNvPicPr>
          <p:nvPr/>
        </p:nvPicPr>
        <p:blipFill>
          <a:blip r:embed="rId7" cstate="print">
            <a:lum bright="12000" contrast="42000"/>
          </a:blip>
          <a:srcRect l="5769" b="11003"/>
          <a:stretch>
            <a:fillRect/>
          </a:stretch>
        </p:blipFill>
        <p:spPr>
          <a:xfrm>
            <a:off x="5004048" y="4496301"/>
            <a:ext cx="3672408" cy="2357853"/>
          </a:xfrm>
          <a:prstGeom prst="rect">
            <a:avLst/>
          </a:prstGeom>
          <a:noFill/>
        </p:spPr>
      </p:pic>
      <p:pic>
        <p:nvPicPr>
          <p:cNvPr id="13" name="Picture 4" descr="896-shale_rock"/>
          <p:cNvPicPr>
            <a:picLocks noChangeAspect="1" noChangeArrowheads="1"/>
          </p:cNvPicPr>
          <p:nvPr/>
        </p:nvPicPr>
        <p:blipFill>
          <a:blip r:embed="rId8" cstate="print"/>
          <a:srcRect/>
          <a:stretch>
            <a:fillRect/>
          </a:stretch>
        </p:blipFill>
        <p:spPr>
          <a:xfrm>
            <a:off x="3275856" y="3668209"/>
            <a:ext cx="2245832" cy="1656184"/>
          </a:xfrm>
          <a:prstGeom prst="rect">
            <a:avLst/>
          </a:prstGeom>
          <a:noFill/>
        </p:spPr>
      </p:pic>
    </p:spTree>
    <p:extLst>
      <p:ext uri="{BB962C8B-B14F-4D97-AF65-F5344CB8AC3E}">
        <p14:creationId xmlns:p14="http://schemas.microsoft.com/office/powerpoint/2010/main" val="2184220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46685" y="874729"/>
            <a:ext cx="4278312" cy="685800"/>
          </a:xfrm>
          <a:prstGeom prst="rect">
            <a:avLst/>
          </a:prstGeom>
          <a:ln w="6350" cap="rnd"/>
        </p:spPr>
        <p:txBody>
          <a:bodyPr vert="horz" lIns="91440" tIns="45720" rIns="91440" bIns="45720" rtlCol="0" anchor="b">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100" b="1" spc="-100" dirty="0">
                <a:ln w="3200">
                  <a:solidFill>
                    <a:schemeClr val="bg2">
                      <a:shade val="75000"/>
                      <a:alpha val="25000"/>
                    </a:schemeClr>
                  </a:solidFill>
                  <a:prstDash val="solid"/>
                  <a:round/>
                </a:ln>
              </a:rPr>
              <a:t>Federal Coal Leasing Process</a:t>
            </a:r>
            <a:r>
              <a:rPr lang="en-US" spc="-100" dirty="0">
                <a:ln w="3200">
                  <a:solidFill>
                    <a:schemeClr val="bg2">
                      <a:shade val="75000"/>
                      <a:alpha val="25000"/>
                    </a:schemeClr>
                  </a:solidFill>
                  <a:prstDash val="solid"/>
                  <a:round/>
                </a:ln>
                <a:effectLst>
                  <a:innerShdw blurRad="50800" dist="25400" dir="13500000">
                    <a:prstClr val="black">
                      <a:alpha val="70000"/>
                    </a:prstClr>
                  </a:innerShdw>
                </a:effectLst>
              </a:rPr>
              <a:t/>
            </a:r>
            <a:br>
              <a:rPr lang="en-US" spc="-100" dirty="0">
                <a:ln w="3200">
                  <a:solidFill>
                    <a:schemeClr val="bg2">
                      <a:shade val="75000"/>
                      <a:alpha val="25000"/>
                    </a:schemeClr>
                  </a:solidFill>
                  <a:prstDash val="solid"/>
                  <a:round/>
                </a:ln>
                <a:effectLst>
                  <a:innerShdw blurRad="50800" dist="25400" dir="13500000">
                    <a:prstClr val="black">
                      <a:alpha val="70000"/>
                    </a:prstClr>
                  </a:innerShdw>
                </a:effectLst>
              </a:rPr>
            </a:br>
            <a:r>
              <a:rPr lang="en-US" sz="1800" spc="-100" dirty="0">
                <a:ln w="3200">
                  <a:solidFill>
                    <a:schemeClr val="bg2">
                      <a:shade val="75000"/>
                      <a:alpha val="25000"/>
                    </a:schemeClr>
                  </a:solidFill>
                  <a:prstDash val="solid"/>
                  <a:round/>
                </a:ln>
              </a:rPr>
              <a:t> </a:t>
            </a:r>
            <a:endParaRPr lang="en-US" sz="2000" spc="-100" dirty="0">
              <a:ln w="3200">
                <a:solidFill>
                  <a:schemeClr val="bg2">
                    <a:shade val="75000"/>
                    <a:alpha val="25000"/>
                  </a:schemeClr>
                </a:solidFill>
                <a:prstDash val="solid"/>
                <a:round/>
              </a:ln>
            </a:endParaRPr>
          </a:p>
        </p:txBody>
      </p:sp>
      <p:sp>
        <p:nvSpPr>
          <p:cNvPr id="10" name="Rectangle 9"/>
          <p:cNvSpPr/>
          <p:nvPr/>
        </p:nvSpPr>
        <p:spPr>
          <a:xfrm>
            <a:off x="792882" y="1560530"/>
            <a:ext cx="1948730" cy="129778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Application &amp; Review</a:t>
            </a:r>
          </a:p>
        </p:txBody>
      </p:sp>
      <p:sp>
        <p:nvSpPr>
          <p:cNvPr id="13" name="Rectangle 12"/>
          <p:cNvSpPr/>
          <p:nvPr/>
        </p:nvSpPr>
        <p:spPr>
          <a:xfrm>
            <a:off x="3419872" y="1560529"/>
            <a:ext cx="2438604" cy="1297785"/>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NEPA &amp; Fair Market Value</a:t>
            </a:r>
          </a:p>
        </p:txBody>
      </p:sp>
      <p:sp>
        <p:nvSpPr>
          <p:cNvPr id="16" name="Rectangle 15"/>
          <p:cNvSpPr/>
          <p:nvPr/>
        </p:nvSpPr>
        <p:spPr>
          <a:xfrm>
            <a:off x="6516216" y="1560530"/>
            <a:ext cx="1886567" cy="129778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t>Lease </a:t>
            </a:r>
            <a:r>
              <a:rPr lang="en-US" sz="1600" dirty="0"/>
              <a:t>Sale</a:t>
            </a:r>
          </a:p>
        </p:txBody>
      </p:sp>
      <p:sp>
        <p:nvSpPr>
          <p:cNvPr id="33" name="Rectangle 32"/>
          <p:cNvSpPr/>
          <p:nvPr/>
        </p:nvSpPr>
        <p:spPr>
          <a:xfrm>
            <a:off x="3712368" y="3472804"/>
            <a:ext cx="1730381" cy="1153587"/>
          </a:xfrm>
          <a:prstGeom prst="rect">
            <a:avLst/>
          </a:prstGeom>
          <a:solidFill>
            <a:schemeClr val="accent3">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Post Lease Bond</a:t>
            </a:r>
          </a:p>
        </p:txBody>
      </p:sp>
      <p:sp>
        <p:nvSpPr>
          <p:cNvPr id="34" name="Rectangle 33"/>
          <p:cNvSpPr/>
          <p:nvPr/>
        </p:nvSpPr>
        <p:spPr>
          <a:xfrm>
            <a:off x="975159" y="3286571"/>
            <a:ext cx="1739033" cy="1663881"/>
          </a:xfrm>
          <a:prstGeom prst="rect">
            <a:avLst/>
          </a:prstGeom>
          <a:solidFill>
            <a:schemeClr val="accent6">
              <a:lumMod val="60000"/>
              <a:lumOff val="40000"/>
            </a:schemeClr>
          </a:solidFill>
          <a:ln>
            <a:solidFill>
              <a:schemeClr val="tx1"/>
            </a:solidFill>
          </a:ln>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Issue</a:t>
            </a:r>
            <a:r>
              <a:rPr lang="en-US" sz="2000" b="1" dirty="0">
                <a:solidFill>
                  <a:srgbClr val="000000"/>
                </a:solidFill>
              </a:rPr>
              <a:t> </a:t>
            </a:r>
            <a:r>
              <a:rPr lang="en-US" sz="2000" b="1" dirty="0">
                <a:solidFill>
                  <a:schemeClr val="tx1"/>
                </a:solidFill>
              </a:rPr>
              <a:t>Lease</a:t>
            </a:r>
          </a:p>
        </p:txBody>
      </p:sp>
      <p:cxnSp>
        <p:nvCxnSpPr>
          <p:cNvPr id="43" name="Straight Arrow Connector 42"/>
          <p:cNvCxnSpPr/>
          <p:nvPr/>
        </p:nvCxnSpPr>
        <p:spPr>
          <a:xfrm flipH="1">
            <a:off x="2741612" y="4013336"/>
            <a:ext cx="952500" cy="0"/>
          </a:xfrm>
          <a:prstGeom prst="straightConnector1">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H="1">
            <a:off x="5442749" y="4014737"/>
            <a:ext cx="1068393" cy="0"/>
          </a:xfrm>
          <a:prstGeom prst="straightConnector1">
            <a:avLst/>
          </a:prstGeom>
          <a:ln>
            <a:solidFill>
              <a:schemeClr val="tx1"/>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47" name="Straight Arrow Connector 46"/>
          <p:cNvCxnSpPr/>
          <p:nvPr/>
        </p:nvCxnSpPr>
        <p:spPr>
          <a:xfrm>
            <a:off x="2741612" y="2258290"/>
            <a:ext cx="678260" cy="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52" name="Rectangle 51"/>
          <p:cNvSpPr/>
          <p:nvPr/>
        </p:nvSpPr>
        <p:spPr>
          <a:xfrm>
            <a:off x="2366559" y="5176025"/>
            <a:ext cx="2691617" cy="1062192"/>
          </a:xfrm>
          <a:prstGeom prst="rect">
            <a:avLst/>
          </a:prstGeom>
          <a:solidFill>
            <a:schemeClr val="accent6">
              <a:lumMod val="60000"/>
              <a:lumOff val="4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Mine permitting (OSM/states)</a:t>
            </a:r>
          </a:p>
        </p:txBody>
      </p:sp>
      <p:cxnSp>
        <p:nvCxnSpPr>
          <p:cNvPr id="53" name="Straight Arrow Connector 52"/>
          <p:cNvCxnSpPr/>
          <p:nvPr/>
        </p:nvCxnSpPr>
        <p:spPr>
          <a:xfrm>
            <a:off x="5058176" y="5659234"/>
            <a:ext cx="1042727" cy="0"/>
          </a:xfrm>
          <a:prstGeom prst="straightConnector1">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54" name="Rectangle 53"/>
          <p:cNvSpPr/>
          <p:nvPr/>
        </p:nvSpPr>
        <p:spPr>
          <a:xfrm>
            <a:off x="6100904" y="5156454"/>
            <a:ext cx="1783464" cy="1081762"/>
          </a:xfrm>
          <a:prstGeom prst="rect">
            <a:avLst/>
          </a:prstGeom>
          <a:solidFill>
            <a:schemeClr val="accent3">
              <a:lumMod val="40000"/>
              <a:lumOff val="60000"/>
            </a:schemeClr>
          </a:solidFill>
          <a:ln w="38100" cap="rnd">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600" b="1" dirty="0">
                <a:solidFill>
                  <a:srgbClr val="000000"/>
                </a:solidFill>
                <a:effectLst>
                  <a:outerShdw blurRad="38100" dist="38100" dir="2700000" algn="tl">
                    <a:srgbClr val="000000">
                      <a:alpha val="43137"/>
                    </a:srgbClr>
                  </a:outerShdw>
                </a:effectLst>
              </a:rPr>
              <a:t>Mining</a:t>
            </a:r>
          </a:p>
        </p:txBody>
      </p:sp>
      <p:sp>
        <p:nvSpPr>
          <p:cNvPr id="55" name="Rectangle 54"/>
          <p:cNvSpPr/>
          <p:nvPr/>
        </p:nvSpPr>
        <p:spPr>
          <a:xfrm>
            <a:off x="6516216" y="3437944"/>
            <a:ext cx="1730381" cy="1153587"/>
          </a:xfrm>
          <a:prstGeom prst="rect">
            <a:avLst/>
          </a:prstGeom>
          <a:solidFill>
            <a:schemeClr val="accent3">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Sale Review</a:t>
            </a:r>
          </a:p>
        </p:txBody>
      </p:sp>
      <p:cxnSp>
        <p:nvCxnSpPr>
          <p:cNvPr id="57" name="Straight Arrow Connector 56"/>
          <p:cNvCxnSpPr/>
          <p:nvPr/>
        </p:nvCxnSpPr>
        <p:spPr>
          <a:xfrm>
            <a:off x="5858476" y="2258290"/>
            <a:ext cx="657740" cy="0"/>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60" name="Elbow Connector 59"/>
          <p:cNvCxnSpPr/>
          <p:nvPr/>
        </p:nvCxnSpPr>
        <p:spPr>
          <a:xfrm>
            <a:off x="1204508" y="4950452"/>
            <a:ext cx="1162051" cy="756669"/>
          </a:xfrm>
          <a:prstGeom prst="bentConnector3">
            <a:avLst>
              <a:gd name="adj1" fmla="val 50000"/>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465360" y="2851682"/>
            <a:ext cx="0" cy="586262"/>
          </a:xfrm>
          <a:prstGeom prst="straightConnector1">
            <a:avLst/>
          </a:prstGeom>
          <a:ln>
            <a:solidFill>
              <a:schemeClr val="tx1"/>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840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154718" cy="3657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lnSpc>
                <a:spcPct val="80000"/>
              </a:lnSpc>
              <a:buFont typeface="Arial" panose="020B0604020202020204" pitchFamily="34" charset="0"/>
              <a:buNone/>
            </a:pPr>
            <a:r>
              <a:rPr lang="en-US" sz="2400" dirty="0" smtClean="0">
                <a:solidFill>
                  <a:srgbClr val="000000"/>
                </a:solidFill>
                <a:cs typeface="Times New Roman" panose="02020603050405020304" pitchFamily="18" charset="0"/>
              </a:rPr>
              <a:t>By </a:t>
            </a:r>
            <a:r>
              <a:rPr lang="en-US" sz="2400" b="1" dirty="0" smtClean="0">
                <a:solidFill>
                  <a:srgbClr val="000000"/>
                </a:solidFill>
                <a:cs typeface="Times New Roman" panose="02020603050405020304" pitchFamily="18" charset="0"/>
              </a:rPr>
              <a:t>statute </a:t>
            </a:r>
            <a:r>
              <a:rPr lang="en-US" sz="2400" dirty="0" smtClean="0">
                <a:solidFill>
                  <a:srgbClr val="000000"/>
                </a:solidFill>
                <a:cs typeface="Times New Roman" panose="02020603050405020304" pitchFamily="18" charset="0"/>
              </a:rPr>
              <a:t>(30 U.S.C. 207)</a:t>
            </a:r>
          </a:p>
          <a:p>
            <a:pPr marL="342900" lvl="8" indent="-342900">
              <a:lnSpc>
                <a:spcPct val="80000"/>
              </a:lnSpc>
              <a:buFont typeface="Wingdings" panose="05000000000000000000" pitchFamily="2" charset="2"/>
              <a:buChar char="§"/>
            </a:pPr>
            <a:r>
              <a:rPr lang="en-US" sz="2400" dirty="0" smtClean="0">
                <a:solidFill>
                  <a:srgbClr val="000000"/>
                </a:solidFill>
                <a:cs typeface="Times New Roman" panose="02020603050405020304" pitchFamily="18" charset="0"/>
              </a:rPr>
              <a:t>Lessees must pay a royalty of not less than 12½% on the sale price of the coal</a:t>
            </a:r>
          </a:p>
          <a:p>
            <a:pPr marL="342900" lvl="8" indent="-342900">
              <a:lnSpc>
                <a:spcPct val="80000"/>
              </a:lnSpc>
              <a:buFont typeface="Wingdings" panose="05000000000000000000" pitchFamily="2" charset="2"/>
              <a:buChar char="§"/>
            </a:pPr>
            <a:r>
              <a:rPr lang="en-US" sz="2400" dirty="0" smtClean="0">
                <a:solidFill>
                  <a:srgbClr val="000000"/>
                </a:solidFill>
                <a:cs typeface="Times New Roman" panose="02020603050405020304" pitchFamily="18" charset="0"/>
              </a:rPr>
              <a:t>The Secretary may determine a lesser amount for underground mining operations or where necessary to promote development</a:t>
            </a:r>
          </a:p>
          <a:p>
            <a:pPr marL="0" lvl="8" indent="0">
              <a:lnSpc>
                <a:spcPct val="80000"/>
              </a:lnSpc>
              <a:buFont typeface="Arial" panose="020B0604020202020204" pitchFamily="34" charset="0"/>
              <a:buNone/>
            </a:pPr>
            <a:endParaRPr lang="en-US" sz="2400" dirty="0" smtClean="0">
              <a:solidFill>
                <a:srgbClr val="000000"/>
              </a:solidFill>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645024"/>
            <a:ext cx="3886200" cy="276276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73134" y="3682756"/>
            <a:ext cx="4691354" cy="1569660"/>
          </a:xfrm>
          <a:prstGeom prst="rect">
            <a:avLst/>
          </a:prstGeom>
        </p:spPr>
        <p:txBody>
          <a:bodyPr wrap="square">
            <a:spAutoFit/>
          </a:bodyPr>
          <a:lstStyle/>
          <a:p>
            <a:pPr marL="0" lvl="8" indent="0">
              <a:lnSpc>
                <a:spcPct val="80000"/>
              </a:lnSpc>
              <a:buClrTx/>
              <a:buNone/>
            </a:pPr>
            <a:r>
              <a:rPr lang="en-US" sz="2400" dirty="0">
                <a:solidFill>
                  <a:srgbClr val="000000"/>
                </a:solidFill>
                <a:cs typeface="Times New Roman" panose="02020603050405020304" pitchFamily="18" charset="0"/>
              </a:rPr>
              <a:t>By </a:t>
            </a:r>
            <a:r>
              <a:rPr lang="en-US" sz="2400" b="1" dirty="0">
                <a:solidFill>
                  <a:srgbClr val="000000"/>
                </a:solidFill>
                <a:cs typeface="Times New Roman" panose="02020603050405020304" pitchFamily="18" charset="0"/>
              </a:rPr>
              <a:t>regulation </a:t>
            </a:r>
            <a:r>
              <a:rPr lang="en-US" sz="2400" dirty="0">
                <a:solidFill>
                  <a:srgbClr val="000000"/>
                </a:solidFill>
                <a:cs typeface="Times New Roman" panose="02020603050405020304" pitchFamily="18" charset="0"/>
              </a:rPr>
              <a:t>(43 CFR </a:t>
            </a:r>
            <a:r>
              <a:rPr lang="en-US" sz="2400" dirty="0" smtClean="0">
                <a:solidFill>
                  <a:srgbClr val="000000"/>
                </a:solidFill>
                <a:cs typeface="Times New Roman" panose="02020603050405020304" pitchFamily="18" charset="0"/>
              </a:rPr>
              <a:t>3473.3-2)</a:t>
            </a:r>
            <a:endParaRPr lang="en-US" sz="2400" dirty="0">
              <a:solidFill>
                <a:srgbClr val="000000"/>
              </a:solidFill>
              <a:cs typeface="Times New Roman" panose="02020603050405020304" pitchFamily="18" charset="0"/>
            </a:endParaRPr>
          </a:p>
          <a:p>
            <a:pPr marL="342900" lvl="8" indent="-342900">
              <a:lnSpc>
                <a:spcPct val="80000"/>
              </a:lnSpc>
              <a:buClrTx/>
              <a:buFont typeface="Arial" panose="020B0604020202020204" pitchFamily="34" charset="0"/>
              <a:buChar char="•"/>
            </a:pPr>
            <a:r>
              <a:rPr lang="en-US" sz="2400" dirty="0" smtClean="0">
                <a:solidFill>
                  <a:srgbClr val="000000"/>
                </a:solidFill>
                <a:cs typeface="Times New Roman" panose="02020603050405020304" pitchFamily="18" charset="0"/>
              </a:rPr>
              <a:t>Lessees </a:t>
            </a:r>
            <a:r>
              <a:rPr lang="en-US" sz="2400" dirty="0">
                <a:solidFill>
                  <a:srgbClr val="000000"/>
                </a:solidFill>
                <a:cs typeface="Times New Roman" panose="02020603050405020304" pitchFamily="18" charset="0"/>
              </a:rPr>
              <a:t>must pay a royalty of not less </a:t>
            </a:r>
            <a:r>
              <a:rPr lang="en-US" sz="2400" dirty="0" smtClean="0">
                <a:solidFill>
                  <a:srgbClr val="000000"/>
                </a:solidFill>
                <a:cs typeface="Times New Roman" panose="02020603050405020304" pitchFamily="18" charset="0"/>
              </a:rPr>
              <a:t>than:</a:t>
            </a:r>
          </a:p>
          <a:p>
            <a:pPr marL="342900" lvl="8" indent="-342900">
              <a:lnSpc>
                <a:spcPct val="80000"/>
              </a:lnSpc>
              <a:buClrTx/>
              <a:buFont typeface="Arial" panose="020B0604020202020204" pitchFamily="34" charset="0"/>
              <a:buChar char="•"/>
            </a:pPr>
            <a:r>
              <a:rPr lang="en-US" sz="2400" dirty="0" smtClean="0">
                <a:solidFill>
                  <a:srgbClr val="000000"/>
                </a:solidFill>
                <a:cs typeface="Times New Roman" panose="02020603050405020304" pitchFamily="18" charset="0"/>
              </a:rPr>
              <a:t>12½% </a:t>
            </a:r>
            <a:r>
              <a:rPr lang="en-US" sz="2400" dirty="0">
                <a:solidFill>
                  <a:srgbClr val="000000"/>
                </a:solidFill>
                <a:cs typeface="Times New Roman" panose="02020603050405020304" pitchFamily="18" charset="0"/>
              </a:rPr>
              <a:t>for surface </a:t>
            </a:r>
            <a:r>
              <a:rPr lang="en-US" sz="2400" dirty="0" smtClean="0">
                <a:solidFill>
                  <a:srgbClr val="000000"/>
                </a:solidFill>
                <a:cs typeface="Times New Roman" panose="02020603050405020304" pitchFamily="18" charset="0"/>
              </a:rPr>
              <a:t>mining</a:t>
            </a:r>
          </a:p>
          <a:p>
            <a:pPr marL="342900" lvl="8" indent="-342900">
              <a:lnSpc>
                <a:spcPct val="80000"/>
              </a:lnSpc>
              <a:buClrTx/>
              <a:buFont typeface="Arial" panose="020B0604020202020204" pitchFamily="34" charset="0"/>
              <a:buChar char="•"/>
            </a:pPr>
            <a:r>
              <a:rPr lang="en-US" sz="2400" dirty="0" smtClean="0">
                <a:solidFill>
                  <a:srgbClr val="000000"/>
                </a:solidFill>
                <a:cs typeface="Times New Roman" panose="02020603050405020304" pitchFamily="18" charset="0"/>
              </a:rPr>
              <a:t>8</a:t>
            </a:r>
            <a:r>
              <a:rPr lang="en-US" sz="2400" dirty="0">
                <a:solidFill>
                  <a:srgbClr val="000000"/>
                </a:solidFill>
                <a:cs typeface="Times New Roman" panose="02020603050405020304" pitchFamily="18" charset="0"/>
              </a:rPr>
              <a:t>% for underground mining</a:t>
            </a:r>
          </a:p>
        </p:txBody>
      </p:sp>
      <p:sp>
        <p:nvSpPr>
          <p:cNvPr id="8" name="Title 1"/>
          <p:cNvSpPr txBox="1">
            <a:spLocks/>
          </p:cNvSpPr>
          <p:nvPr/>
        </p:nvSpPr>
        <p:spPr>
          <a:xfrm>
            <a:off x="457200" y="944288"/>
            <a:ext cx="82296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Royalty Requirements for Federal Coal </a:t>
            </a:r>
            <a:endParaRPr lang="en-US" sz="2800" b="1" dirty="0"/>
          </a:p>
        </p:txBody>
      </p:sp>
    </p:spTree>
    <p:extLst>
      <p:ext uri="{BB962C8B-B14F-4D97-AF65-F5344CB8AC3E}">
        <p14:creationId xmlns:p14="http://schemas.microsoft.com/office/powerpoint/2010/main" val="1259592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55" y="980728"/>
            <a:ext cx="8480289"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rPr>
              <a:t>Bond Administration for Federal Coal</a:t>
            </a:r>
            <a:br>
              <a:rPr lang="en-US" sz="2800" b="1" dirty="0" smtClean="0">
                <a:solidFill>
                  <a:srgbClr val="000000"/>
                </a:solidFill>
              </a:rPr>
            </a:br>
            <a:r>
              <a:rPr lang="en-US" sz="2800" b="1" dirty="0" smtClean="0">
                <a:solidFill>
                  <a:srgbClr val="000000"/>
                </a:solidFill>
              </a:rPr>
              <a:t>Office of Surface Mining, Reclamation and Enforcement </a:t>
            </a:r>
            <a:endParaRPr lang="en-US" sz="2800" b="1" dirty="0">
              <a:solidFill>
                <a:srgbClr val="000000"/>
              </a:solidFill>
            </a:endParaRPr>
          </a:p>
        </p:txBody>
      </p:sp>
      <p:graphicFrame>
        <p:nvGraphicFramePr>
          <p:cNvPr id="4" name="Content Placeholder 8"/>
          <p:cNvGraphicFramePr>
            <a:graphicFrameLocks/>
          </p:cNvGraphicFramePr>
          <p:nvPr>
            <p:extLst>
              <p:ext uri="{D42A27DB-BD31-4B8C-83A1-F6EECF244321}">
                <p14:modId xmlns:p14="http://schemas.microsoft.com/office/powerpoint/2010/main" val="1175498103"/>
              </p:ext>
            </p:extLst>
          </p:nvPr>
        </p:nvGraphicFramePr>
        <p:xfrm>
          <a:off x="494640" y="2047528"/>
          <a:ext cx="8154717" cy="4389120"/>
        </p:xfrm>
        <a:graphic>
          <a:graphicData uri="http://schemas.openxmlformats.org/drawingml/2006/table">
            <a:tbl>
              <a:tblPr firstRow="1" bandRow="1">
                <a:tableStyleId>{2D5ABB26-0587-4C30-8999-92F81FD0307C}</a:tableStyleId>
              </a:tblPr>
              <a:tblGrid>
                <a:gridCol w="8154717">
                  <a:extLst>
                    <a:ext uri="{9D8B030D-6E8A-4147-A177-3AD203B41FA5}">
                      <a16:colId xmlns="" xmlns:a16="http://schemas.microsoft.com/office/drawing/2014/main" val="20000"/>
                    </a:ext>
                  </a:extLst>
                </a:gridCol>
              </a:tblGrid>
              <a:tr h="304800">
                <a:tc>
                  <a:txBody>
                    <a:bodyPr/>
                    <a:lstStyle/>
                    <a:p>
                      <a:pPr algn="ctr"/>
                      <a:r>
                        <a:rPr lang="en-US" sz="2400" b="1" baseline="0" dirty="0" smtClean="0">
                          <a:solidFill>
                            <a:srgbClr val="000000"/>
                          </a:solidFill>
                          <a:latin typeface="Calibri" panose="020F0502020204030204" pitchFamily="34" charset="0"/>
                          <a:cs typeface="Calibri" panose="020F0502020204030204" pitchFamily="34" charset="0"/>
                        </a:rPr>
                        <a:t>Performance Bonds</a:t>
                      </a:r>
                      <a:endParaRPr lang="en-US" sz="2400" b="1" baseline="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1341120">
                <a:tc>
                  <a:txBody>
                    <a:bodyPr/>
                    <a:lstStyle/>
                    <a:p>
                      <a:r>
                        <a:rPr lang="en-US" sz="2000" b="1" baseline="0" dirty="0" smtClean="0">
                          <a:solidFill>
                            <a:srgbClr val="000000"/>
                          </a:solidFill>
                          <a:latin typeface="Calibri" panose="020F0502020204030204" pitchFamily="34" charset="0"/>
                          <a:cs typeface="Calibri" panose="020F0502020204030204" pitchFamily="34" charset="0"/>
                        </a:rPr>
                        <a:t>OSMRE </a:t>
                      </a:r>
                      <a:r>
                        <a:rPr lang="en-US" sz="2000" b="0" baseline="0" dirty="0" smtClean="0">
                          <a:solidFill>
                            <a:srgbClr val="000000"/>
                          </a:solidFill>
                          <a:latin typeface="Calibri" panose="020F0502020204030204" pitchFamily="34" charset="0"/>
                          <a:cs typeface="Calibri" panose="020F0502020204030204" pitchFamily="34" charset="0"/>
                        </a:rPr>
                        <a:t>is responsible for the administration of p</a:t>
                      </a:r>
                      <a:r>
                        <a:rPr lang="en-US" sz="2000" baseline="0" dirty="0" smtClean="0">
                          <a:solidFill>
                            <a:srgbClr val="000000"/>
                          </a:solidFill>
                          <a:latin typeface="Calibri" panose="020F0502020204030204" pitchFamily="34" charset="0"/>
                          <a:cs typeface="Calibri" panose="020F0502020204030204" pitchFamily="34" charset="0"/>
                        </a:rPr>
                        <a:t>erformance bonds.</a:t>
                      </a:r>
                    </a:p>
                    <a:p>
                      <a:pPr marL="342900" indent="-342900">
                        <a:buFont typeface="Wingdings" panose="05000000000000000000" pitchFamily="2" charset="2"/>
                        <a:buChar char="§"/>
                      </a:pPr>
                      <a:r>
                        <a:rPr lang="en-US" sz="2000" baseline="0" dirty="0" smtClean="0">
                          <a:solidFill>
                            <a:srgbClr val="000000"/>
                          </a:solidFill>
                          <a:latin typeface="Calibri" panose="020F0502020204030204" pitchFamily="34" charset="0"/>
                          <a:cs typeface="Calibri" panose="020F0502020204030204" pitchFamily="34" charset="0"/>
                        </a:rPr>
                        <a:t>A performance bond is a surety bond, collateral bond and/or self-bond to assure the </a:t>
                      </a:r>
                      <a:r>
                        <a:rPr lang="en-US" sz="2000" baseline="0" dirty="0" err="1" smtClean="0">
                          <a:solidFill>
                            <a:srgbClr val="000000"/>
                          </a:solidFill>
                          <a:latin typeface="Calibri" panose="020F0502020204030204" pitchFamily="34" charset="0"/>
                          <a:cs typeface="Calibri" panose="020F0502020204030204" pitchFamily="34" charset="0"/>
                        </a:rPr>
                        <a:t>permittee</a:t>
                      </a:r>
                      <a:r>
                        <a:rPr lang="en-US" sz="2000" baseline="0" dirty="0" smtClean="0">
                          <a:solidFill>
                            <a:srgbClr val="000000"/>
                          </a:solidFill>
                          <a:latin typeface="Calibri" panose="020F0502020204030204" pitchFamily="34" charset="0"/>
                          <a:cs typeface="Calibri" panose="020F0502020204030204" pitchFamily="34" charset="0"/>
                        </a:rPr>
                        <a:t> performs the requirements of the permit and reclamation plan.</a:t>
                      </a:r>
                      <a:endParaRPr lang="en-US" sz="2000" baseline="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1"/>
                  </a:ext>
                </a:extLst>
              </a:tr>
              <a:tr h="304800">
                <a:tc>
                  <a:txBody>
                    <a:bodyPr/>
                    <a:lstStyle/>
                    <a:p>
                      <a:pPr algn="ctr"/>
                      <a:r>
                        <a:rPr lang="en-US" sz="2400" b="1" baseline="0" dirty="0" smtClean="0">
                          <a:solidFill>
                            <a:srgbClr val="000000"/>
                          </a:solidFill>
                          <a:latin typeface="Calibri" panose="020F0502020204030204" pitchFamily="34" charset="0"/>
                          <a:cs typeface="Calibri" panose="020F0502020204030204" pitchFamily="34" charset="0"/>
                        </a:rPr>
                        <a:t>Lease Protection Bonds</a:t>
                      </a:r>
                      <a:endParaRPr lang="en-US" sz="2400" b="1" baseline="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2"/>
                  </a:ext>
                </a:extLst>
              </a:tr>
              <a:tr h="1234440">
                <a:tc>
                  <a:txBody>
                    <a:bodyPr/>
                    <a:lstStyle/>
                    <a:p>
                      <a:r>
                        <a:rPr lang="en-US" sz="2000" b="1" baseline="0" dirty="0" smtClean="0">
                          <a:solidFill>
                            <a:srgbClr val="000000"/>
                          </a:solidFill>
                          <a:latin typeface="Calibri" panose="020F0502020204030204" pitchFamily="34" charset="0"/>
                          <a:cs typeface="Calibri" panose="020F0502020204030204" pitchFamily="34" charset="0"/>
                        </a:rPr>
                        <a:t>OSMRE </a:t>
                      </a:r>
                      <a:r>
                        <a:rPr lang="en-US" sz="2000" b="0" baseline="0" dirty="0" smtClean="0">
                          <a:solidFill>
                            <a:srgbClr val="000000"/>
                          </a:solidFill>
                          <a:latin typeface="Calibri" panose="020F0502020204030204" pitchFamily="34" charset="0"/>
                          <a:cs typeface="Calibri" panose="020F0502020204030204" pitchFamily="34" charset="0"/>
                        </a:rPr>
                        <a:t>is responsible for the administration of </a:t>
                      </a:r>
                      <a:r>
                        <a:rPr lang="en-US" sz="2000" baseline="0" dirty="0" smtClean="0">
                          <a:solidFill>
                            <a:srgbClr val="000000"/>
                          </a:solidFill>
                          <a:latin typeface="Calibri" panose="020F0502020204030204" pitchFamily="34" charset="0"/>
                          <a:cs typeface="Calibri" panose="020F0502020204030204" pitchFamily="34" charset="0"/>
                        </a:rPr>
                        <a:t>Federal lessee protection bonds.</a:t>
                      </a:r>
                    </a:p>
                    <a:p>
                      <a:pPr marL="342900" indent="-342900">
                        <a:buFont typeface="Wingdings" panose="05000000000000000000" pitchFamily="2" charset="2"/>
                        <a:buChar char="§"/>
                      </a:pPr>
                      <a:r>
                        <a:rPr lang="en-US" sz="2000" baseline="0" dirty="0" smtClean="0">
                          <a:solidFill>
                            <a:srgbClr val="000000"/>
                          </a:solidFill>
                          <a:latin typeface="Calibri" panose="020F0502020204030204" pitchFamily="34" charset="0"/>
                          <a:cs typeface="Calibri" panose="020F0502020204030204" pitchFamily="34" charset="0"/>
                        </a:rPr>
                        <a:t>These bonds hold the </a:t>
                      </a:r>
                      <a:r>
                        <a:rPr lang="en-US" sz="2000" baseline="0" dirty="0" err="1" smtClean="0">
                          <a:solidFill>
                            <a:srgbClr val="000000"/>
                          </a:solidFill>
                          <a:latin typeface="Calibri" panose="020F0502020204030204" pitchFamily="34" charset="0"/>
                          <a:cs typeface="Calibri" panose="020F0502020204030204" pitchFamily="34" charset="0"/>
                        </a:rPr>
                        <a:t>permittee</a:t>
                      </a:r>
                      <a:r>
                        <a:rPr lang="en-US" sz="2000" baseline="0" dirty="0" smtClean="0">
                          <a:solidFill>
                            <a:srgbClr val="000000"/>
                          </a:solidFill>
                          <a:latin typeface="Calibri" panose="020F0502020204030204" pitchFamily="34" charset="0"/>
                          <a:cs typeface="Calibri" panose="020F0502020204030204" pitchFamily="34" charset="0"/>
                        </a:rPr>
                        <a:t> responsible for any damages to crops or tangible improvements on Federal lands.</a:t>
                      </a:r>
                      <a:endParaRPr lang="en-US" sz="2000" baseline="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3"/>
                  </a:ext>
                </a:extLst>
              </a:tr>
              <a:tr h="370840">
                <a:tc>
                  <a:txBody>
                    <a:bodyPr/>
                    <a:lstStyle/>
                    <a:p>
                      <a:r>
                        <a:rPr lang="en-US" sz="1600" b="1" i="1" baseline="0" dirty="0" smtClean="0">
                          <a:solidFill>
                            <a:srgbClr val="000000"/>
                          </a:solidFill>
                          <a:latin typeface="Calibri" panose="020F0502020204030204" pitchFamily="34" charset="0"/>
                          <a:cs typeface="Calibri" panose="020F0502020204030204" pitchFamily="34" charset="0"/>
                        </a:rPr>
                        <a:t>Note:</a:t>
                      </a:r>
                      <a:r>
                        <a:rPr lang="en-US" sz="1600" i="1" baseline="0" dirty="0" smtClean="0">
                          <a:solidFill>
                            <a:srgbClr val="000000"/>
                          </a:solidFill>
                          <a:latin typeface="Calibri" panose="020F0502020204030204" pitchFamily="34" charset="0"/>
                          <a:cs typeface="Calibri" panose="020F0502020204030204" pitchFamily="34" charset="0"/>
                        </a:rPr>
                        <a:t>  States with OSMRE approved SMCRA regulatory programs may enter into cooperative agreements with OSM in order to become the </a:t>
                      </a:r>
                      <a:r>
                        <a:rPr lang="en-US" sz="1600" b="1" i="1" u="sng" baseline="0" dirty="0" smtClean="0">
                          <a:solidFill>
                            <a:srgbClr val="000000"/>
                          </a:solidFill>
                          <a:latin typeface="Calibri" panose="020F0502020204030204" pitchFamily="34" charset="0"/>
                          <a:cs typeface="Calibri" panose="020F0502020204030204" pitchFamily="34" charset="0"/>
                        </a:rPr>
                        <a:t>regulatory authority</a:t>
                      </a:r>
                      <a:r>
                        <a:rPr lang="en-US" sz="1600" i="1" baseline="0" dirty="0" smtClean="0">
                          <a:solidFill>
                            <a:srgbClr val="000000"/>
                          </a:solidFill>
                          <a:latin typeface="Calibri" panose="020F0502020204030204" pitchFamily="34" charset="0"/>
                          <a:cs typeface="Calibri" panose="020F0502020204030204" pitchFamily="34" charset="0"/>
                        </a:rPr>
                        <a:t> for coal mining on Federal lands.</a:t>
                      </a:r>
                      <a:endParaRPr lang="en-US" sz="1600" b="1" i="1" u="sng" baseline="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828535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24744"/>
            <a:ext cx="82296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rPr>
              <a:t>Bond Administration for Federal Coal BLM</a:t>
            </a:r>
            <a:endParaRPr lang="en-US" sz="2800" b="1" dirty="0">
              <a:solidFill>
                <a:srgbClr val="000000"/>
              </a:solidFill>
            </a:endParaRPr>
          </a:p>
        </p:txBody>
      </p:sp>
      <p:graphicFrame>
        <p:nvGraphicFramePr>
          <p:cNvPr id="4" name="Content Placeholder 8"/>
          <p:cNvGraphicFramePr>
            <a:graphicFrameLocks/>
          </p:cNvGraphicFramePr>
          <p:nvPr>
            <p:extLst>
              <p:ext uri="{D42A27DB-BD31-4B8C-83A1-F6EECF244321}">
                <p14:modId xmlns:p14="http://schemas.microsoft.com/office/powerpoint/2010/main" val="829492449"/>
              </p:ext>
            </p:extLst>
          </p:nvPr>
        </p:nvGraphicFramePr>
        <p:xfrm>
          <a:off x="228600" y="1844824"/>
          <a:ext cx="8610600" cy="4176464"/>
        </p:xfrm>
        <a:graphic>
          <a:graphicData uri="http://schemas.openxmlformats.org/drawingml/2006/table">
            <a:tbl>
              <a:tblPr firstRow="1" bandRow="1"/>
              <a:tblGrid>
                <a:gridCol w="8610600">
                  <a:extLst>
                    <a:ext uri="{9D8B030D-6E8A-4147-A177-3AD203B41FA5}">
                      <a16:colId xmlns="" xmlns:a16="http://schemas.microsoft.com/office/drawing/2014/main" val="20000"/>
                    </a:ext>
                  </a:extLst>
                </a:gridCol>
              </a:tblGrid>
              <a:tr h="604473">
                <a:tc>
                  <a:txBody>
                    <a:bodyPr/>
                    <a:lstStyle>
                      <a:lvl1pPr marL="0" algn="l" rtl="0" eaLnBrk="1" latinLnBrk="0" hangingPunct="1">
                        <a:defRPr kumimoji="0" kern="1200">
                          <a:solidFill>
                            <a:schemeClr val="tx1"/>
                          </a:solidFill>
                          <a:latin typeface="Georgia"/>
                        </a:defRPr>
                      </a:lvl1pPr>
                      <a:lvl2pPr marL="457200" algn="l" rtl="0" eaLnBrk="1" latinLnBrk="0" hangingPunct="1">
                        <a:defRPr kumimoji="0" kern="1200">
                          <a:solidFill>
                            <a:schemeClr val="tx1"/>
                          </a:solidFill>
                          <a:latin typeface="Georgia"/>
                        </a:defRPr>
                      </a:lvl2pPr>
                      <a:lvl3pPr marL="914400" algn="l" rtl="0" eaLnBrk="1" latinLnBrk="0" hangingPunct="1">
                        <a:defRPr kumimoji="0" kern="1200">
                          <a:solidFill>
                            <a:schemeClr val="tx1"/>
                          </a:solidFill>
                          <a:latin typeface="Georgia"/>
                        </a:defRPr>
                      </a:lvl3pPr>
                      <a:lvl4pPr marL="1371600" algn="l" rtl="0" eaLnBrk="1" latinLnBrk="0" hangingPunct="1">
                        <a:defRPr kumimoji="0" kern="1200">
                          <a:solidFill>
                            <a:schemeClr val="tx1"/>
                          </a:solidFill>
                          <a:latin typeface="Georgia"/>
                        </a:defRPr>
                      </a:lvl4pPr>
                      <a:lvl5pPr marL="1828800" algn="l" rtl="0" eaLnBrk="1" latinLnBrk="0" hangingPunct="1">
                        <a:defRPr kumimoji="0" kern="1200">
                          <a:solidFill>
                            <a:schemeClr val="tx1"/>
                          </a:solidFill>
                          <a:latin typeface="Georgia"/>
                        </a:defRPr>
                      </a:lvl5pPr>
                      <a:lvl6pPr marL="2286000" algn="l" rtl="0" eaLnBrk="1" latinLnBrk="0" hangingPunct="1">
                        <a:defRPr kumimoji="0" kern="1200">
                          <a:solidFill>
                            <a:schemeClr val="tx1"/>
                          </a:solidFill>
                          <a:latin typeface="Georgia"/>
                        </a:defRPr>
                      </a:lvl6pPr>
                      <a:lvl7pPr marL="2743200" algn="l" rtl="0" eaLnBrk="1" latinLnBrk="0" hangingPunct="1">
                        <a:defRPr kumimoji="0" kern="1200">
                          <a:solidFill>
                            <a:schemeClr val="tx1"/>
                          </a:solidFill>
                          <a:latin typeface="Georgia"/>
                        </a:defRPr>
                      </a:lvl7pPr>
                      <a:lvl8pPr marL="3200400" algn="l" rtl="0" eaLnBrk="1" latinLnBrk="0" hangingPunct="1">
                        <a:defRPr kumimoji="0" kern="1200">
                          <a:solidFill>
                            <a:schemeClr val="tx1"/>
                          </a:solidFill>
                          <a:latin typeface="Georgia"/>
                        </a:defRPr>
                      </a:lvl8pPr>
                      <a:lvl9pPr marL="3657600" algn="l" rtl="0" eaLnBrk="1" latinLnBrk="0" hangingPunct="1">
                        <a:defRPr kumimoji="0" kern="1200">
                          <a:solidFill>
                            <a:schemeClr val="tx1"/>
                          </a:solidFill>
                          <a:latin typeface="Georgia"/>
                        </a:defRPr>
                      </a:lvl9pPr>
                    </a:lstStyle>
                    <a:p>
                      <a:pPr algn="ctr"/>
                      <a:r>
                        <a:rPr lang="en-US" sz="2400" b="1" dirty="0" smtClean="0">
                          <a:solidFill>
                            <a:srgbClr val="000000"/>
                          </a:solidFill>
                          <a:latin typeface="Calibri" panose="020F0502020204030204" pitchFamily="34" charset="0"/>
                          <a:cs typeface="Calibri" panose="020F0502020204030204" pitchFamily="34" charset="0"/>
                        </a:rPr>
                        <a:t>Coal Lease Bonds</a:t>
                      </a:r>
                      <a:endParaRPr lang="en-US" sz="2400" b="1" dirty="0">
                        <a:solidFill>
                          <a:srgbClr val="000000"/>
                        </a:solidFill>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35802">
                <a:tc>
                  <a:txBody>
                    <a:bodyPr/>
                    <a:lstStyle>
                      <a:lvl1pPr marL="0" algn="l" rtl="0" eaLnBrk="1" latinLnBrk="0" hangingPunct="1">
                        <a:defRPr kumimoji="0" kern="1200">
                          <a:solidFill>
                            <a:schemeClr val="tx1"/>
                          </a:solidFill>
                          <a:latin typeface="Georgia"/>
                        </a:defRPr>
                      </a:lvl1pPr>
                      <a:lvl2pPr marL="457200" algn="l" rtl="0" eaLnBrk="1" latinLnBrk="0" hangingPunct="1">
                        <a:defRPr kumimoji="0" kern="1200">
                          <a:solidFill>
                            <a:schemeClr val="tx1"/>
                          </a:solidFill>
                          <a:latin typeface="Georgia"/>
                        </a:defRPr>
                      </a:lvl2pPr>
                      <a:lvl3pPr marL="914400" algn="l" rtl="0" eaLnBrk="1" latinLnBrk="0" hangingPunct="1">
                        <a:defRPr kumimoji="0" kern="1200">
                          <a:solidFill>
                            <a:schemeClr val="tx1"/>
                          </a:solidFill>
                          <a:latin typeface="Georgia"/>
                        </a:defRPr>
                      </a:lvl3pPr>
                      <a:lvl4pPr marL="1371600" algn="l" rtl="0" eaLnBrk="1" latinLnBrk="0" hangingPunct="1">
                        <a:defRPr kumimoji="0" kern="1200">
                          <a:solidFill>
                            <a:schemeClr val="tx1"/>
                          </a:solidFill>
                          <a:latin typeface="Georgia"/>
                        </a:defRPr>
                      </a:lvl4pPr>
                      <a:lvl5pPr marL="1828800" algn="l" rtl="0" eaLnBrk="1" latinLnBrk="0" hangingPunct="1">
                        <a:defRPr kumimoji="0" kern="1200">
                          <a:solidFill>
                            <a:schemeClr val="tx1"/>
                          </a:solidFill>
                          <a:latin typeface="Georgia"/>
                        </a:defRPr>
                      </a:lvl5pPr>
                      <a:lvl6pPr marL="2286000" algn="l" rtl="0" eaLnBrk="1" latinLnBrk="0" hangingPunct="1">
                        <a:defRPr kumimoji="0" kern="1200">
                          <a:solidFill>
                            <a:schemeClr val="tx1"/>
                          </a:solidFill>
                          <a:latin typeface="Georgia"/>
                        </a:defRPr>
                      </a:lvl6pPr>
                      <a:lvl7pPr marL="2743200" algn="l" rtl="0" eaLnBrk="1" latinLnBrk="0" hangingPunct="1">
                        <a:defRPr kumimoji="0" kern="1200">
                          <a:solidFill>
                            <a:schemeClr val="tx1"/>
                          </a:solidFill>
                          <a:latin typeface="Georgia"/>
                        </a:defRPr>
                      </a:lvl7pPr>
                      <a:lvl8pPr marL="3200400" algn="l" rtl="0" eaLnBrk="1" latinLnBrk="0" hangingPunct="1">
                        <a:defRPr kumimoji="0" kern="1200">
                          <a:solidFill>
                            <a:schemeClr val="tx1"/>
                          </a:solidFill>
                          <a:latin typeface="Georgia"/>
                        </a:defRPr>
                      </a:lvl8pPr>
                      <a:lvl9pPr marL="3657600" algn="l" rtl="0" eaLnBrk="1" latinLnBrk="0" hangingPunct="1">
                        <a:defRPr kumimoji="0" kern="1200">
                          <a:solidFill>
                            <a:schemeClr val="tx1"/>
                          </a:solidFill>
                          <a:latin typeface="Georgia"/>
                        </a:defRPr>
                      </a:lvl9pPr>
                    </a:lstStyle>
                    <a:p>
                      <a:r>
                        <a:rPr lang="en-US" sz="2000" b="1" dirty="0" smtClean="0">
                          <a:solidFill>
                            <a:srgbClr val="000000"/>
                          </a:solidFill>
                          <a:latin typeface="Calibri" panose="020F0502020204030204" pitchFamily="34" charset="0"/>
                          <a:cs typeface="Calibri" panose="020F0502020204030204" pitchFamily="34" charset="0"/>
                        </a:rPr>
                        <a:t>BLM</a:t>
                      </a:r>
                      <a:r>
                        <a:rPr lang="en-US" sz="2000" b="0" dirty="0" smtClean="0">
                          <a:solidFill>
                            <a:srgbClr val="000000"/>
                          </a:solidFill>
                          <a:latin typeface="Calibri" panose="020F0502020204030204" pitchFamily="34" charset="0"/>
                          <a:cs typeface="Calibri" panose="020F0502020204030204" pitchFamily="34" charset="0"/>
                        </a:rPr>
                        <a:t> </a:t>
                      </a:r>
                      <a:r>
                        <a:rPr lang="en-US" sz="2000" b="0" baseline="0" dirty="0" smtClean="0">
                          <a:solidFill>
                            <a:srgbClr val="000000"/>
                          </a:solidFill>
                          <a:latin typeface="Calibri" panose="020F0502020204030204" pitchFamily="34" charset="0"/>
                          <a:cs typeface="Calibri" panose="020F0502020204030204" pitchFamily="34" charset="0"/>
                        </a:rPr>
                        <a:t>is responsible for the administration of lease bonds. </a:t>
                      </a:r>
                    </a:p>
                    <a:p>
                      <a:endParaRPr lang="en-US" sz="2000" b="0" baseline="0" dirty="0" smtClean="0">
                        <a:solidFill>
                          <a:srgbClr val="00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u="none" dirty="0" smtClean="0">
                          <a:solidFill>
                            <a:srgbClr val="000000"/>
                          </a:solidFill>
                          <a:latin typeface="Calibri" panose="020F0502020204030204" pitchFamily="34" charset="0"/>
                          <a:cs typeface="Calibri" panose="020F0502020204030204" pitchFamily="34" charset="0"/>
                        </a:rPr>
                        <a:t>Lease bonds </a:t>
                      </a:r>
                      <a:r>
                        <a:rPr lang="en-US" sz="2000" dirty="0" smtClean="0">
                          <a:solidFill>
                            <a:srgbClr val="000000"/>
                          </a:solidFill>
                          <a:latin typeface="Calibri" panose="020F0502020204030204" pitchFamily="34" charset="0"/>
                          <a:cs typeface="Calibri" panose="020F0502020204030204" pitchFamily="34" charset="0"/>
                        </a:rPr>
                        <a:t>assure that all aspects of the mining operation </a:t>
                      </a:r>
                      <a:r>
                        <a:rPr lang="en-US" sz="2000" b="1" dirty="0" smtClean="0">
                          <a:solidFill>
                            <a:srgbClr val="000000"/>
                          </a:solidFill>
                          <a:latin typeface="Calibri" panose="020F0502020204030204" pitchFamily="34" charset="0"/>
                          <a:cs typeface="Calibri" panose="020F0502020204030204" pitchFamily="34" charset="0"/>
                        </a:rPr>
                        <a:t>other than reclamation operations</a:t>
                      </a:r>
                      <a:r>
                        <a:rPr lang="en-US" sz="2000" dirty="0" smtClean="0">
                          <a:solidFill>
                            <a:srgbClr val="000000"/>
                          </a:solidFill>
                          <a:latin typeface="Calibri" panose="020F0502020204030204" pitchFamily="34" charset="0"/>
                          <a:cs typeface="Calibri" panose="020F0502020204030204" pitchFamily="34" charset="0"/>
                        </a:rPr>
                        <a:t> on a lease are conducted in conformity with the approved mining or</a:t>
                      </a:r>
                      <a:r>
                        <a:rPr lang="en-US" sz="2000" baseline="0" dirty="0" smtClean="0">
                          <a:solidFill>
                            <a:srgbClr val="000000"/>
                          </a:solidFill>
                          <a:latin typeface="Calibri" panose="020F0502020204030204" pitchFamily="34" charset="0"/>
                          <a:cs typeface="Calibri" panose="020F0502020204030204" pitchFamily="34" charset="0"/>
                        </a:rPr>
                        <a:t> </a:t>
                      </a:r>
                      <a:r>
                        <a:rPr lang="en-US" sz="2000" dirty="0" smtClean="0">
                          <a:solidFill>
                            <a:srgbClr val="000000"/>
                          </a:solidFill>
                          <a:latin typeface="Calibri" panose="020F0502020204030204" pitchFamily="34" charset="0"/>
                          <a:cs typeface="Calibri" panose="020F0502020204030204" pitchFamily="34" charset="0"/>
                        </a:rPr>
                        <a:t>exploration plan.  </a:t>
                      </a:r>
                      <a:endParaRPr lang="en-US" sz="2000" dirty="0">
                        <a:solidFill>
                          <a:srgbClr val="000000"/>
                        </a:solidFill>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436189">
                <a:tc>
                  <a:txBody>
                    <a:bodyPr/>
                    <a:lstStyle>
                      <a:lvl1pPr marL="0" algn="l" rtl="0" eaLnBrk="1" latinLnBrk="0" hangingPunct="1">
                        <a:defRPr kumimoji="0" kern="1200">
                          <a:solidFill>
                            <a:schemeClr val="tx1"/>
                          </a:solidFill>
                          <a:latin typeface="Georgia"/>
                        </a:defRPr>
                      </a:lvl1pPr>
                      <a:lvl2pPr marL="457200" algn="l" rtl="0" eaLnBrk="1" latinLnBrk="0" hangingPunct="1">
                        <a:defRPr kumimoji="0" kern="1200">
                          <a:solidFill>
                            <a:schemeClr val="tx1"/>
                          </a:solidFill>
                          <a:latin typeface="Georgia"/>
                        </a:defRPr>
                      </a:lvl2pPr>
                      <a:lvl3pPr marL="914400" algn="l" rtl="0" eaLnBrk="1" latinLnBrk="0" hangingPunct="1">
                        <a:defRPr kumimoji="0" kern="1200">
                          <a:solidFill>
                            <a:schemeClr val="tx1"/>
                          </a:solidFill>
                          <a:latin typeface="Georgia"/>
                        </a:defRPr>
                      </a:lvl3pPr>
                      <a:lvl4pPr marL="1371600" algn="l" rtl="0" eaLnBrk="1" latinLnBrk="0" hangingPunct="1">
                        <a:defRPr kumimoji="0" kern="1200">
                          <a:solidFill>
                            <a:schemeClr val="tx1"/>
                          </a:solidFill>
                          <a:latin typeface="Georgia"/>
                        </a:defRPr>
                      </a:lvl4pPr>
                      <a:lvl5pPr marL="1828800" algn="l" rtl="0" eaLnBrk="1" latinLnBrk="0" hangingPunct="1">
                        <a:defRPr kumimoji="0" kern="1200">
                          <a:solidFill>
                            <a:schemeClr val="tx1"/>
                          </a:solidFill>
                          <a:latin typeface="Georgia"/>
                        </a:defRPr>
                      </a:lvl5pPr>
                      <a:lvl6pPr marL="2286000" algn="l" rtl="0" eaLnBrk="1" latinLnBrk="0" hangingPunct="1">
                        <a:defRPr kumimoji="0" kern="1200">
                          <a:solidFill>
                            <a:schemeClr val="tx1"/>
                          </a:solidFill>
                          <a:latin typeface="Georgia"/>
                        </a:defRPr>
                      </a:lvl6pPr>
                      <a:lvl7pPr marL="2743200" algn="l" rtl="0" eaLnBrk="1" latinLnBrk="0" hangingPunct="1">
                        <a:defRPr kumimoji="0" kern="1200">
                          <a:solidFill>
                            <a:schemeClr val="tx1"/>
                          </a:solidFill>
                          <a:latin typeface="Georgia"/>
                        </a:defRPr>
                      </a:lvl7pPr>
                      <a:lvl8pPr marL="3200400" algn="l" rtl="0" eaLnBrk="1" latinLnBrk="0" hangingPunct="1">
                        <a:defRPr kumimoji="0" kern="1200">
                          <a:solidFill>
                            <a:schemeClr val="tx1"/>
                          </a:solidFill>
                          <a:latin typeface="Georgia"/>
                        </a:defRPr>
                      </a:lvl8pPr>
                      <a:lvl9pPr marL="3657600" algn="l" rtl="0" eaLnBrk="1" latinLnBrk="0" hangingPunct="1">
                        <a:defRPr kumimoji="0" kern="1200">
                          <a:solidFill>
                            <a:schemeClr val="tx1"/>
                          </a:solidFill>
                          <a:latin typeface="Georgia"/>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latin typeface="Calibri" panose="020F0502020204030204" pitchFamily="34" charset="0"/>
                          <a:cs typeface="Calibri" panose="020F0502020204030204" pitchFamily="34" charset="0"/>
                        </a:rPr>
                        <a:t>Three months of production royalty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latin typeface="Calibri" panose="020F0502020204030204" pitchFamily="34" charset="0"/>
                          <a:cs typeface="Calibri" panose="020F0502020204030204" pitchFamily="34" charset="0"/>
                        </a:rPr>
                        <a:t>One year of lease rental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solidFill>
                            <a:srgbClr val="000000"/>
                          </a:solidFill>
                          <a:latin typeface="Calibri" panose="020F0502020204030204" pitchFamily="34" charset="0"/>
                          <a:cs typeface="Calibri" panose="020F0502020204030204" pitchFamily="34" charset="0"/>
                        </a:rPr>
                        <a:t>Remaining balance of deferred bonus bids</a:t>
                      </a:r>
                      <a:endParaRPr lang="en-US" sz="2000" dirty="0" smtClean="0">
                        <a:solidFill>
                          <a:srgbClr val="000000"/>
                        </a:solidFill>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149080"/>
            <a:ext cx="3347864" cy="2231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7152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851" y="908720"/>
            <a:ext cx="82296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rPr>
              <a:t>Fair Market Value (FMV)</a:t>
            </a:r>
            <a:endParaRPr lang="en-US" sz="2800" b="1" dirty="0">
              <a:solidFill>
                <a:srgbClr val="000000"/>
              </a:solidFill>
            </a:endParaRPr>
          </a:p>
        </p:txBody>
      </p:sp>
      <p:sp>
        <p:nvSpPr>
          <p:cNvPr id="6" name="Content Placeholder 2"/>
          <p:cNvSpPr txBox="1">
            <a:spLocks/>
          </p:cNvSpPr>
          <p:nvPr/>
        </p:nvSpPr>
        <p:spPr>
          <a:xfrm>
            <a:off x="371187" y="1600200"/>
            <a:ext cx="8229600"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11480" lvl="1" indent="0" algn="ctr">
              <a:buClr>
                <a:schemeClr val="tx1"/>
              </a:buClr>
              <a:buSzPct val="105000"/>
              <a:buFont typeface="Arial" panose="020B0604020202020204" pitchFamily="34" charset="0"/>
              <a:buNone/>
            </a:pPr>
            <a:r>
              <a:rPr lang="en-US" sz="2400" b="1" dirty="0" smtClean="0">
                <a:solidFill>
                  <a:srgbClr val="000000"/>
                </a:solidFill>
              </a:rPr>
              <a:t>BLM establishes pre-sale estimate of the FMV of the lease</a:t>
            </a:r>
          </a:p>
          <a:p>
            <a:pPr marL="411480" lvl="1" indent="0" algn="ctr">
              <a:buClr>
                <a:schemeClr val="tx1"/>
              </a:buClr>
              <a:buSzPct val="105000"/>
              <a:buFont typeface="Arial" panose="020B0604020202020204" pitchFamily="34" charset="0"/>
              <a:buNone/>
            </a:pPr>
            <a:r>
              <a:rPr lang="en-US" sz="2400" b="1" dirty="0" smtClean="0">
                <a:solidFill>
                  <a:srgbClr val="000000"/>
                </a:solidFill>
              </a:rPr>
              <a:t>Joint BLM and Office of Valuation Services effort</a:t>
            </a:r>
            <a:endParaRPr lang="en-US" sz="2400" b="1" dirty="0">
              <a:solidFill>
                <a:srgbClr val="000000"/>
              </a:solidFill>
            </a:endParaRPr>
          </a:p>
        </p:txBody>
      </p:sp>
      <p:sp>
        <p:nvSpPr>
          <p:cNvPr id="7" name="Rectangle 6"/>
          <p:cNvSpPr/>
          <p:nvPr/>
        </p:nvSpPr>
        <p:spPr>
          <a:xfrm>
            <a:off x="914400" y="2592370"/>
            <a:ext cx="3505200" cy="1868470"/>
          </a:xfrm>
          <a:prstGeom prst="rect">
            <a:avLst/>
          </a:prstGeom>
          <a:solidFill>
            <a:schemeClr val="accent6">
              <a:lumMod val="40000"/>
              <a:lumOff val="60000"/>
            </a:schemeClr>
          </a:solidFill>
          <a:ln w="44450" cap="rnd">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b="1" u="sng" dirty="0" smtClean="0">
                <a:solidFill>
                  <a:srgbClr val="000000"/>
                </a:solidFill>
              </a:rPr>
              <a:t>Income Approach</a:t>
            </a:r>
          </a:p>
          <a:p>
            <a:pPr algn="ctr" fontAlgn="auto">
              <a:spcBef>
                <a:spcPts val="0"/>
              </a:spcBef>
              <a:spcAft>
                <a:spcPts val="0"/>
              </a:spcAft>
              <a:defRPr/>
            </a:pPr>
            <a:r>
              <a:rPr lang="en-US" sz="2400" b="1" dirty="0" smtClean="0">
                <a:solidFill>
                  <a:srgbClr val="000000"/>
                </a:solidFill>
              </a:rPr>
              <a:t>Geologic analysis</a:t>
            </a:r>
          </a:p>
          <a:p>
            <a:pPr algn="ctr" fontAlgn="auto">
              <a:spcBef>
                <a:spcPts val="0"/>
              </a:spcBef>
              <a:spcAft>
                <a:spcPts val="0"/>
              </a:spcAft>
              <a:defRPr/>
            </a:pPr>
            <a:r>
              <a:rPr lang="en-US" sz="2400" b="1" dirty="0" smtClean="0">
                <a:solidFill>
                  <a:srgbClr val="000000"/>
                </a:solidFill>
              </a:rPr>
              <a:t>Engineering analysis</a:t>
            </a:r>
          </a:p>
          <a:p>
            <a:pPr algn="ctr" fontAlgn="auto">
              <a:spcBef>
                <a:spcPts val="0"/>
              </a:spcBef>
              <a:spcAft>
                <a:spcPts val="0"/>
              </a:spcAft>
              <a:defRPr/>
            </a:pPr>
            <a:r>
              <a:rPr lang="en-US" sz="2400" b="1" dirty="0" smtClean="0">
                <a:solidFill>
                  <a:srgbClr val="000000"/>
                </a:solidFill>
              </a:rPr>
              <a:t>Market analysis</a:t>
            </a:r>
          </a:p>
          <a:p>
            <a:pPr algn="ctr" fontAlgn="auto">
              <a:spcBef>
                <a:spcPts val="0"/>
              </a:spcBef>
              <a:spcAft>
                <a:spcPts val="0"/>
              </a:spcAft>
              <a:defRPr/>
            </a:pPr>
            <a:r>
              <a:rPr lang="en-US" sz="2400" b="1" dirty="0" smtClean="0">
                <a:solidFill>
                  <a:srgbClr val="000000"/>
                </a:solidFill>
              </a:rPr>
              <a:t>Valuation</a:t>
            </a:r>
            <a:endParaRPr lang="en-US" sz="2400" b="1" dirty="0">
              <a:solidFill>
                <a:srgbClr val="000000"/>
              </a:solidFill>
            </a:endParaRPr>
          </a:p>
        </p:txBody>
      </p:sp>
      <p:sp>
        <p:nvSpPr>
          <p:cNvPr id="8" name="Rectangle 7"/>
          <p:cNvSpPr/>
          <p:nvPr/>
        </p:nvSpPr>
        <p:spPr>
          <a:xfrm>
            <a:off x="4684876" y="2590800"/>
            <a:ext cx="3505200" cy="1868470"/>
          </a:xfrm>
          <a:prstGeom prst="rect">
            <a:avLst/>
          </a:prstGeom>
          <a:solidFill>
            <a:schemeClr val="accent6">
              <a:lumMod val="40000"/>
              <a:lumOff val="60000"/>
            </a:schemeClr>
          </a:solidFill>
          <a:ln w="44450" cap="rnd">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b="1" u="sng" dirty="0" smtClean="0">
                <a:solidFill>
                  <a:srgbClr val="000000"/>
                </a:solidFill>
              </a:rPr>
              <a:t>Comparable Sales </a:t>
            </a:r>
          </a:p>
          <a:p>
            <a:pPr algn="ctr" fontAlgn="auto">
              <a:spcBef>
                <a:spcPts val="0"/>
              </a:spcBef>
              <a:spcAft>
                <a:spcPts val="0"/>
              </a:spcAft>
              <a:defRPr/>
            </a:pPr>
            <a:r>
              <a:rPr lang="en-US" sz="2400" b="1" dirty="0" smtClean="0">
                <a:solidFill>
                  <a:srgbClr val="000000"/>
                </a:solidFill>
              </a:rPr>
              <a:t>Valuation based on recent similar sales</a:t>
            </a:r>
          </a:p>
          <a:p>
            <a:pPr algn="ctr" fontAlgn="auto">
              <a:spcBef>
                <a:spcPts val="0"/>
              </a:spcBef>
              <a:spcAft>
                <a:spcPts val="0"/>
              </a:spcAft>
              <a:defRPr/>
            </a:pPr>
            <a:endParaRPr lang="en-US" sz="2400" b="1" dirty="0">
              <a:solidFill>
                <a:srgbClr val="000000"/>
              </a:solidFill>
            </a:endParaRPr>
          </a:p>
        </p:txBody>
      </p:sp>
      <p:sp>
        <p:nvSpPr>
          <p:cNvPr id="9" name="Rectangle 8"/>
          <p:cNvSpPr/>
          <p:nvPr/>
        </p:nvSpPr>
        <p:spPr>
          <a:xfrm>
            <a:off x="2514600" y="4724400"/>
            <a:ext cx="4343400" cy="1569660"/>
          </a:xfrm>
          <a:prstGeom prst="rect">
            <a:avLst/>
          </a:prstGeom>
          <a:solidFill>
            <a:schemeClr val="bg1">
              <a:alpha val="30000"/>
            </a:schemeClr>
          </a:solidFill>
          <a:ln>
            <a:solidFill>
              <a:schemeClr val="tx1"/>
            </a:solidFill>
          </a:ln>
        </p:spPr>
        <p:txBody>
          <a:bodyPr wrap="square">
            <a:spAutoFit/>
          </a:bodyPr>
          <a:lstStyle/>
          <a:p>
            <a:pPr marL="0" lvl="1" indent="0" algn="ctr">
              <a:buClr>
                <a:schemeClr val="tx1"/>
              </a:buClr>
              <a:buSzPct val="105000"/>
              <a:buNone/>
            </a:pPr>
            <a:r>
              <a:rPr lang="en-US" sz="2400" b="1" i="1" dirty="0">
                <a:solidFill>
                  <a:srgbClr val="000000"/>
                </a:solidFill>
              </a:rPr>
              <a:t>High bid must meet or exceed the pre-sale FMV (serves as a proxy for competition where only one bid is received)</a:t>
            </a:r>
          </a:p>
        </p:txBody>
      </p:sp>
    </p:spTree>
    <p:extLst>
      <p:ext uri="{BB962C8B-B14F-4D97-AF65-F5344CB8AC3E}">
        <p14:creationId xmlns:p14="http://schemas.microsoft.com/office/powerpoint/2010/main" val="337914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912851"/>
            <a:ext cx="91440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smtClean="0"/>
              <a:t>FY 2007-2016 COAL SALE BONUSES</a:t>
            </a:r>
            <a:r>
              <a:rPr lang="en-US" sz="2800" b="1" dirty="0" smtClean="0"/>
              <a:t> </a:t>
            </a:r>
            <a:br>
              <a:rPr lang="en-US" sz="2800" b="1" dirty="0" smtClean="0"/>
            </a:br>
            <a:r>
              <a:rPr lang="en-US" sz="2000" b="1" dirty="0" smtClean="0"/>
              <a:t>$2.8 BILLION BONUS BIDS ACCEPTED</a:t>
            </a:r>
            <a:br>
              <a:rPr lang="en-US" sz="2000" b="1" dirty="0" smtClean="0"/>
            </a:br>
            <a:r>
              <a:rPr lang="en-US" sz="2000" b="1" dirty="0" smtClean="0"/>
              <a:t>2.1 BILLION TONS LEASED</a:t>
            </a:r>
          </a:p>
        </p:txBody>
      </p:sp>
      <p:graphicFrame>
        <p:nvGraphicFramePr>
          <p:cNvPr id="4" name="Table 3"/>
          <p:cNvGraphicFramePr>
            <a:graphicFrameLocks noGrp="1"/>
          </p:cNvGraphicFramePr>
          <p:nvPr>
            <p:extLst>
              <p:ext uri="{D42A27DB-BD31-4B8C-83A1-F6EECF244321}">
                <p14:modId xmlns:p14="http://schemas.microsoft.com/office/powerpoint/2010/main" val="280612630"/>
              </p:ext>
            </p:extLst>
          </p:nvPr>
        </p:nvGraphicFramePr>
        <p:xfrm>
          <a:off x="467544" y="2010019"/>
          <a:ext cx="8208914" cy="4227292"/>
        </p:xfrm>
        <a:graphic>
          <a:graphicData uri="http://schemas.openxmlformats.org/drawingml/2006/table">
            <a:tbl>
              <a:tblPr>
                <a:tableStyleId>{5C22544A-7EE6-4342-B048-85BDC9FD1C3A}</a:tableStyleId>
              </a:tblPr>
              <a:tblGrid>
                <a:gridCol w="1197134">
                  <a:extLst>
                    <a:ext uri="{9D8B030D-6E8A-4147-A177-3AD203B41FA5}">
                      <a16:colId xmlns="" xmlns:a16="http://schemas.microsoft.com/office/drawing/2014/main" val="20000"/>
                    </a:ext>
                  </a:extLst>
                </a:gridCol>
                <a:gridCol w="1197134">
                  <a:extLst>
                    <a:ext uri="{9D8B030D-6E8A-4147-A177-3AD203B41FA5}">
                      <a16:colId xmlns="" xmlns:a16="http://schemas.microsoft.com/office/drawing/2014/main" val="20001"/>
                    </a:ext>
                  </a:extLst>
                </a:gridCol>
                <a:gridCol w="889299">
                  <a:extLst>
                    <a:ext uri="{9D8B030D-6E8A-4147-A177-3AD203B41FA5}">
                      <a16:colId xmlns="" xmlns:a16="http://schemas.microsoft.com/office/drawing/2014/main" val="20002"/>
                    </a:ext>
                  </a:extLst>
                </a:gridCol>
                <a:gridCol w="1876321">
                  <a:extLst>
                    <a:ext uri="{9D8B030D-6E8A-4147-A177-3AD203B41FA5}">
                      <a16:colId xmlns="" xmlns:a16="http://schemas.microsoft.com/office/drawing/2014/main" val="20003"/>
                    </a:ext>
                  </a:extLst>
                </a:gridCol>
                <a:gridCol w="1798143">
                  <a:extLst>
                    <a:ext uri="{9D8B030D-6E8A-4147-A177-3AD203B41FA5}">
                      <a16:colId xmlns="" xmlns:a16="http://schemas.microsoft.com/office/drawing/2014/main" val="20004"/>
                    </a:ext>
                  </a:extLst>
                </a:gridCol>
                <a:gridCol w="1016341">
                  <a:extLst>
                    <a:ext uri="{9D8B030D-6E8A-4147-A177-3AD203B41FA5}">
                      <a16:colId xmlns="" xmlns:a16="http://schemas.microsoft.com/office/drawing/2014/main" val="20005"/>
                    </a:ext>
                  </a:extLst>
                </a:gridCol>
                <a:gridCol w="234542">
                  <a:extLst>
                    <a:ext uri="{9D8B030D-6E8A-4147-A177-3AD203B41FA5}">
                      <a16:colId xmlns="" xmlns:a16="http://schemas.microsoft.com/office/drawing/2014/main" val="20006"/>
                    </a:ext>
                  </a:extLst>
                </a:gridCol>
              </a:tblGrid>
              <a:tr h="293637">
                <a:tc gridSpan="6">
                  <a:txBody>
                    <a:bodyPr/>
                    <a:lstStyle/>
                    <a:p>
                      <a:pPr algn="ctr" rtl="0" fontAlgn="ctr"/>
                      <a:r>
                        <a:rPr lang="en-US" sz="1700" b="1" i="0" u="none" strike="noStrike">
                          <a:solidFill>
                            <a:srgbClr val="000000"/>
                          </a:solidFill>
                          <a:effectLst/>
                          <a:latin typeface="Calibri" panose="020F0502020204030204" pitchFamily="34" charset="0"/>
                        </a:rPr>
                        <a:t>Federal Coal Lease Sales</a:t>
                      </a: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300" b="1" i="0" u="none" strike="noStrike" dirty="0">
                        <a:solidFill>
                          <a:schemeClr val="tx1"/>
                        </a:solidFill>
                        <a:effectLst/>
                        <a:latin typeface="Arial"/>
                      </a:endParaRPr>
                    </a:p>
                  </a:txBody>
                  <a:tcPr marL="9182" marR="9182" marT="918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0"/>
                  </a:ext>
                </a:extLst>
              </a:tr>
              <a:tr h="577421">
                <a:tc>
                  <a:txBody>
                    <a:bodyPr/>
                    <a:lstStyle/>
                    <a:p>
                      <a:pPr algn="ctr" rtl="0" fontAlgn="ctr"/>
                      <a:r>
                        <a:rPr lang="en-US" sz="1700" b="1" i="0" u="none" strike="noStrike">
                          <a:solidFill>
                            <a:srgbClr val="000000"/>
                          </a:solidFill>
                          <a:effectLst/>
                          <a:latin typeface="Arial" panose="020B0604020202020204" pitchFamily="34" charset="0"/>
                        </a:rPr>
                        <a:t>Year</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700" b="1" i="0" u="none" strike="noStrike">
                          <a:solidFill>
                            <a:srgbClr val="000000"/>
                          </a:solidFill>
                          <a:effectLst/>
                          <a:latin typeface="Calibri" panose="020F0502020204030204" pitchFamily="34" charset="0"/>
                        </a:rPr>
                        <a:t>No. Sales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700" b="1" i="0" u="none" strike="noStrike">
                          <a:solidFill>
                            <a:srgbClr val="000000"/>
                          </a:solidFill>
                          <a:effectLst/>
                          <a:latin typeface="Calibri" panose="020F0502020204030204" pitchFamily="34" charset="0"/>
                        </a:rPr>
                        <a:t>Acres Leased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700" b="1" i="0" u="none" strike="noStrike">
                          <a:solidFill>
                            <a:srgbClr val="000000"/>
                          </a:solidFill>
                          <a:effectLst/>
                          <a:latin typeface="Calibri" panose="020F0502020204030204" pitchFamily="34" charset="0"/>
                        </a:rPr>
                        <a:t>Tons Leased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700" b="1" i="0" u="none" strike="noStrike">
                          <a:solidFill>
                            <a:srgbClr val="000000"/>
                          </a:solidFill>
                          <a:effectLst/>
                          <a:latin typeface="Calibri" panose="020F0502020204030204" pitchFamily="34" charset="0"/>
                        </a:rPr>
                        <a:t>Bonus Bid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700" b="1" i="0" u="none" strike="noStrike">
                          <a:solidFill>
                            <a:srgbClr val="000000"/>
                          </a:solidFill>
                          <a:effectLst/>
                          <a:latin typeface="Calibri" panose="020F0502020204030204" pitchFamily="34" charset="0"/>
                        </a:rPr>
                        <a:t>Bonus Bid $/Ton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1"/>
                  </a:ext>
                </a:extLst>
              </a:tr>
              <a:tr h="274552">
                <a:tc>
                  <a:txBody>
                    <a:bodyPr/>
                    <a:lstStyle/>
                    <a:p>
                      <a:pPr algn="ctr" rtl="0" fontAlgn="ctr"/>
                      <a:r>
                        <a:rPr lang="en-US" sz="1300" b="1" i="0" u="none" strike="noStrike">
                          <a:solidFill>
                            <a:srgbClr val="000000"/>
                          </a:solidFill>
                          <a:effectLst/>
                          <a:latin typeface="Arial" panose="020B0604020202020204" pitchFamily="34" charset="0"/>
                        </a:rPr>
                        <a:t>2008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13,132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591,700,000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$456,650,513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2"/>
                  </a:ext>
                </a:extLst>
              </a:tr>
              <a:tr h="274552">
                <a:tc>
                  <a:txBody>
                    <a:bodyPr/>
                    <a:lstStyle/>
                    <a:p>
                      <a:pPr algn="ctr" rtl="0" fontAlgn="ctr"/>
                      <a:r>
                        <a:rPr lang="en-US" sz="1300" b="1" i="0" u="none" strike="noStrike">
                          <a:solidFill>
                            <a:srgbClr val="000000"/>
                          </a:solidFill>
                          <a:effectLst/>
                          <a:latin typeface="Arial" panose="020B0604020202020204" pitchFamily="34" charset="0"/>
                        </a:rPr>
                        <a:t>2009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1,066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56,618,000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$48,650,024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$0.86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3"/>
                  </a:ext>
                </a:extLst>
              </a:tr>
              <a:tr h="274552">
                <a:tc>
                  <a:txBody>
                    <a:bodyPr/>
                    <a:lstStyle/>
                    <a:p>
                      <a:pPr algn="ctr" rtl="0" fontAlgn="ctr"/>
                      <a:r>
                        <a:rPr lang="en-US" sz="1300" b="1" i="0" u="none" strike="noStrike">
                          <a:solidFill>
                            <a:srgbClr val="000000"/>
                          </a:solidFill>
                          <a:effectLst/>
                          <a:latin typeface="Arial" panose="020B0604020202020204" pitchFamily="34" charset="0"/>
                        </a:rPr>
                        <a:t>2010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3,000,000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$16,000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$0.01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4"/>
                  </a:ext>
                </a:extLst>
              </a:tr>
              <a:tr h="303864">
                <a:tc>
                  <a:txBody>
                    <a:bodyPr/>
                    <a:lstStyle/>
                    <a:p>
                      <a:pPr algn="ctr" rtl="0" fontAlgn="ctr"/>
                      <a:r>
                        <a:rPr lang="en-US" sz="1300" b="1" i="0" u="none" strike="noStrike">
                          <a:solidFill>
                            <a:srgbClr val="000000"/>
                          </a:solidFill>
                          <a:effectLst/>
                          <a:latin typeface="Arial" panose="020B0604020202020204" pitchFamily="34" charset="0"/>
                        </a:rPr>
                        <a:t>2011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7,441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758,549,800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$701,100,191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5"/>
                  </a:ext>
                </a:extLst>
              </a:tr>
              <a:tr h="274552">
                <a:tc>
                  <a:txBody>
                    <a:bodyPr/>
                    <a:lstStyle/>
                    <a:p>
                      <a:pPr algn="ctr" rtl="0" fontAlgn="ctr"/>
                      <a:r>
                        <a:rPr lang="en-US" sz="1300" b="1" i="0" u="none" strike="noStrike">
                          <a:solidFill>
                            <a:srgbClr val="000000"/>
                          </a:solidFill>
                          <a:effectLst/>
                          <a:latin typeface="Arial" panose="020B0604020202020204" pitchFamily="34" charset="0"/>
                        </a:rPr>
                        <a:t>2012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15,390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1,388,321,336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$1,551,743,458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$1.12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6"/>
                  </a:ext>
                </a:extLst>
              </a:tr>
              <a:tr h="274552">
                <a:tc>
                  <a:txBody>
                    <a:bodyPr/>
                    <a:lstStyle/>
                    <a:p>
                      <a:pPr algn="ctr" rtl="0" fontAlgn="ctr"/>
                      <a:r>
                        <a:rPr lang="en-US" sz="1300" b="1" i="0" u="none" strike="noStrike">
                          <a:solidFill>
                            <a:srgbClr val="000000"/>
                          </a:solidFill>
                          <a:effectLst/>
                          <a:latin typeface="Arial" panose="020B0604020202020204" pitchFamily="34" charset="0"/>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3,795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30,500,000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$8,690,000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$0.29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7"/>
                  </a:ext>
                </a:extLst>
              </a:tr>
              <a:tr h="274552">
                <a:tc>
                  <a:txBody>
                    <a:bodyPr/>
                    <a:lstStyle/>
                    <a:p>
                      <a:pPr algn="ctr" rtl="0" fontAlgn="ctr"/>
                      <a:r>
                        <a:rPr lang="en-US" sz="1300" b="1" i="0" u="none" strike="noStrike">
                          <a:solidFill>
                            <a:srgbClr val="000000"/>
                          </a:solidFill>
                          <a:effectLst/>
                          <a:latin typeface="Arial" panose="020B0604020202020204" pitchFamily="34" charset="0"/>
                        </a:rPr>
                        <a:t>2014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1,789.20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8,020,000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$2,887,200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$0.36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8"/>
                  </a:ext>
                </a:extLst>
              </a:tr>
              <a:tr h="274552">
                <a:tc>
                  <a:txBody>
                    <a:bodyPr/>
                    <a:lstStyle/>
                    <a:p>
                      <a:pPr algn="ctr" rtl="0" fontAlgn="ctr"/>
                      <a:r>
                        <a:rPr lang="en-US" sz="1300" b="1" i="0" u="none" strike="noStrike">
                          <a:solidFill>
                            <a:srgbClr val="000000"/>
                          </a:solidFill>
                          <a:effectLst/>
                          <a:latin typeface="Arial" panose="020B0604020202020204" pitchFamily="34" charset="0"/>
                        </a:rPr>
                        <a:t>2015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10,333.79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57,000,000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$17,975,000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$0.32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9"/>
                  </a:ext>
                </a:extLst>
              </a:tr>
              <a:tr h="274552">
                <a:tc>
                  <a:txBody>
                    <a:bodyPr/>
                    <a:lstStyle/>
                    <a:p>
                      <a:pPr algn="ctr" rtl="0" fontAlgn="ctr"/>
                      <a:r>
                        <a:rPr lang="en-US" sz="1300" b="1" i="0" u="none" strike="noStrike">
                          <a:solidFill>
                            <a:srgbClr val="000000"/>
                          </a:solidFill>
                          <a:effectLst/>
                          <a:latin typeface="Arial" panose="020B0604020202020204" pitchFamily="34" charset="0"/>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0"/>
                  </a:ext>
                </a:extLst>
              </a:tr>
              <a:tr h="290701">
                <a:tc>
                  <a:txBody>
                    <a:bodyPr/>
                    <a:lstStyle/>
                    <a:p>
                      <a:pPr algn="ctr" rtl="0" fontAlgn="ctr"/>
                      <a:r>
                        <a:rPr lang="en-US" sz="1300" b="1" i="0" u="none" strike="noStrike">
                          <a:solidFill>
                            <a:srgbClr val="000000"/>
                          </a:solidFill>
                          <a:effectLst/>
                          <a:latin typeface="Arial" panose="020B0604020202020204" pitchFamily="34" charset="0"/>
                        </a:rPr>
                        <a:t>2017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6,495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61,040,000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$22,882,000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$0.37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300" b="1" i="0" u="none" strike="noStrike" dirty="0">
                        <a:solidFill>
                          <a:schemeClr val="tx1"/>
                        </a:solidFill>
                        <a:effectLst/>
                        <a:latin typeface="Arial"/>
                      </a:endParaRPr>
                    </a:p>
                  </a:txBody>
                  <a:tcPr marL="9182" marR="9182" marT="9182"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1"/>
                  </a:ext>
                </a:extLst>
              </a:tr>
              <a:tr h="274552">
                <a:tc>
                  <a:txBody>
                    <a:bodyPr/>
                    <a:lstStyle/>
                    <a:p>
                      <a:pPr algn="ctr" rtl="0" fontAlgn="ctr"/>
                      <a:r>
                        <a:rPr lang="en-US" sz="13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59,602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2,954,749,136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$2,810,594,386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300" b="1" i="0" u="none" strike="noStrike" dirty="0">
                        <a:solidFill>
                          <a:schemeClr val="tx1"/>
                        </a:solidFill>
                        <a:effectLst/>
                        <a:latin typeface="Arial"/>
                      </a:endParaRPr>
                    </a:p>
                  </a:txBody>
                  <a:tcPr marL="9182" marR="9182" marT="9182"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2"/>
                  </a:ext>
                </a:extLst>
              </a:tr>
              <a:tr h="290701">
                <a:tc>
                  <a:txBody>
                    <a:bodyPr/>
                    <a:lstStyle/>
                    <a:p>
                      <a:pPr algn="ctr" rtl="0" fontAlgn="ctr"/>
                      <a:r>
                        <a:rPr lang="en-US" sz="1300" b="1" i="1" u="none" strike="noStrike" dirty="0" smtClean="0">
                          <a:solidFill>
                            <a:srgbClr val="000000"/>
                          </a:solidFill>
                          <a:effectLst/>
                          <a:latin typeface="Arial" panose="020B0604020202020204" pitchFamily="34" charset="0"/>
                        </a:rPr>
                        <a:t>Ave/Year</a:t>
                      </a:r>
                      <a:endParaRPr lang="en-US" sz="1300" b="1" i="1"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en-US" sz="13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5,960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295,474,914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a:solidFill>
                            <a:srgbClr val="000000"/>
                          </a:solidFill>
                          <a:effectLst/>
                          <a:latin typeface="Arial" panose="020B0604020202020204" pitchFamily="34" charset="0"/>
                        </a:rPr>
                        <a:t>$281,059,438.60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en-US" sz="1300" b="1" i="0" u="none" strike="noStrike" dirty="0">
                          <a:solidFill>
                            <a:srgbClr val="000000"/>
                          </a:solidFill>
                          <a:effectLst/>
                          <a:latin typeface="Arial" panose="020B0604020202020204" pitchFamily="34" charset="0"/>
                        </a:rPr>
                        <a:t>$0.95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300" b="1" i="0" u="none" strike="noStrike" dirty="0">
                        <a:solidFill>
                          <a:schemeClr val="tx1"/>
                        </a:solidFill>
                        <a:effectLst/>
                        <a:latin typeface="Arial"/>
                      </a:endParaRPr>
                    </a:p>
                  </a:txBody>
                  <a:tcPr marL="9182" marR="9182" marT="9182"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05907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831237"/>
            <a:ext cx="8573072" cy="7839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u="sng" dirty="0" smtClean="0"/>
              <a:t>FY 2007-2016 COAL ROYALTY PAYMENTS*</a:t>
            </a:r>
            <a:r>
              <a:rPr lang="en-US" sz="2400" b="1" dirty="0" smtClean="0"/>
              <a:t> </a:t>
            </a:r>
            <a:br>
              <a:rPr lang="en-US" sz="2400" b="1" dirty="0" smtClean="0"/>
            </a:br>
            <a:r>
              <a:rPr lang="en-US" sz="2400" b="1" dirty="0" smtClean="0"/>
              <a:t>$6.9 BILLION </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994116767"/>
              </p:ext>
            </p:extLst>
          </p:nvPr>
        </p:nvGraphicFramePr>
        <p:xfrm>
          <a:off x="457198" y="1772816"/>
          <a:ext cx="8115873" cy="4168596"/>
        </p:xfrm>
        <a:graphic>
          <a:graphicData uri="http://schemas.openxmlformats.org/drawingml/2006/table">
            <a:tbl>
              <a:tblPr>
                <a:tableStyleId>{5C22544A-7EE6-4342-B048-85BDC9FD1C3A}</a:tableStyleId>
              </a:tblPr>
              <a:tblGrid>
                <a:gridCol w="1367175">
                  <a:extLst>
                    <a:ext uri="{9D8B030D-6E8A-4147-A177-3AD203B41FA5}">
                      <a16:colId xmlns="" xmlns:a16="http://schemas.microsoft.com/office/drawing/2014/main" val="20000"/>
                    </a:ext>
                  </a:extLst>
                </a:gridCol>
                <a:gridCol w="1144882">
                  <a:extLst>
                    <a:ext uri="{9D8B030D-6E8A-4147-A177-3AD203B41FA5}">
                      <a16:colId xmlns="" xmlns:a16="http://schemas.microsoft.com/office/drawing/2014/main" val="20001"/>
                    </a:ext>
                  </a:extLst>
                </a:gridCol>
                <a:gridCol w="1623917">
                  <a:extLst>
                    <a:ext uri="{9D8B030D-6E8A-4147-A177-3AD203B41FA5}">
                      <a16:colId xmlns="" xmlns:a16="http://schemas.microsoft.com/office/drawing/2014/main" val="20002"/>
                    </a:ext>
                  </a:extLst>
                </a:gridCol>
                <a:gridCol w="1638782">
                  <a:extLst>
                    <a:ext uri="{9D8B030D-6E8A-4147-A177-3AD203B41FA5}">
                      <a16:colId xmlns="" xmlns:a16="http://schemas.microsoft.com/office/drawing/2014/main" val="20003"/>
                    </a:ext>
                  </a:extLst>
                </a:gridCol>
                <a:gridCol w="2028968">
                  <a:extLst>
                    <a:ext uri="{9D8B030D-6E8A-4147-A177-3AD203B41FA5}">
                      <a16:colId xmlns="" xmlns:a16="http://schemas.microsoft.com/office/drawing/2014/main" val="20004"/>
                    </a:ext>
                  </a:extLst>
                </a:gridCol>
                <a:gridCol w="312149">
                  <a:extLst>
                    <a:ext uri="{9D8B030D-6E8A-4147-A177-3AD203B41FA5}">
                      <a16:colId xmlns="" xmlns:a16="http://schemas.microsoft.com/office/drawing/2014/main" val="20005"/>
                    </a:ext>
                  </a:extLst>
                </a:gridCol>
              </a:tblGrid>
              <a:tr h="216024">
                <a:tc rowSpan="2">
                  <a:txBody>
                    <a:bodyPr/>
                    <a:lstStyle/>
                    <a:p>
                      <a:pPr algn="ctr" fontAlgn="ctr"/>
                      <a:r>
                        <a:rPr lang="en-US" sz="1800" b="1" u="none" strike="noStrike" dirty="0">
                          <a:solidFill>
                            <a:schemeClr val="tx1"/>
                          </a:solidFill>
                          <a:effectLst/>
                        </a:rPr>
                        <a:t>Year</a:t>
                      </a:r>
                      <a:endParaRPr lang="en-US" sz="1800" b="1" i="0" u="none" strike="noStrike" dirty="0">
                        <a:solidFill>
                          <a:schemeClr val="tx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4">
                  <a:txBody>
                    <a:bodyPr/>
                    <a:lstStyle/>
                    <a:p>
                      <a:pPr algn="ctr" fontAlgn="ctr"/>
                      <a:r>
                        <a:rPr lang="en-US" sz="1800" b="1" u="none" strike="noStrike" dirty="0">
                          <a:solidFill>
                            <a:schemeClr val="tx1"/>
                          </a:solidFill>
                          <a:effectLst/>
                        </a:rPr>
                        <a:t> </a:t>
                      </a:r>
                      <a:r>
                        <a:rPr lang="en-US" sz="1800" b="1" u="none" strike="noStrike" dirty="0" smtClean="0">
                          <a:solidFill>
                            <a:schemeClr val="tx1"/>
                          </a:solidFill>
                          <a:effectLst/>
                        </a:rPr>
                        <a:t>Federal </a:t>
                      </a:r>
                      <a:r>
                        <a:rPr lang="en-US" sz="1800" b="1" u="none" strike="noStrike" dirty="0">
                          <a:solidFill>
                            <a:schemeClr val="tx1"/>
                          </a:solidFill>
                          <a:effectLst/>
                        </a:rPr>
                        <a:t>Coal Sales / Prod &amp; Funds Collected by ONRR </a:t>
                      </a:r>
                      <a:endParaRPr lang="en-US" sz="1800" b="1" i="0" u="none" strike="noStrike" dirty="0">
                        <a:solidFill>
                          <a:schemeClr val="tx1"/>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fontAlgn="ctr"/>
                      <a:endParaRPr lang="en-US" sz="1200" b="1" i="0" u="none" strike="noStrike" dirty="0">
                        <a:effectLst/>
                        <a:latin typeface="Arial"/>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ctr"/>
                      <a:endParaRPr lang="en-US" sz="1200" b="1" i="0" u="none" strike="noStrike" dirty="0">
                        <a:solidFill>
                          <a:schemeClr val="tx1"/>
                        </a:solidFill>
                        <a:effectLst/>
                        <a:latin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0"/>
                  </a:ext>
                </a:extLst>
              </a:tr>
              <a:tr h="305931">
                <a:tc vMerge="1">
                  <a:txBody>
                    <a:bodyPr/>
                    <a:lstStyle/>
                    <a:p>
                      <a:endParaRPr lang="en-US"/>
                    </a:p>
                  </a:txBody>
                  <a:tcPr/>
                </a:tc>
                <a:tc>
                  <a:txBody>
                    <a:bodyPr/>
                    <a:lstStyle/>
                    <a:p>
                      <a:pPr algn="ctr" fontAlgn="ctr"/>
                      <a:r>
                        <a:rPr lang="en-US" sz="1800" b="1" u="none" strike="noStrike" dirty="0">
                          <a:solidFill>
                            <a:schemeClr val="tx1"/>
                          </a:solidFill>
                          <a:effectLst/>
                        </a:rPr>
                        <a:t>No. of Leases</a:t>
                      </a:r>
                      <a:endParaRPr lang="en-US" sz="1800" b="1" i="0" u="none" strike="noStrike" dirty="0">
                        <a:solidFill>
                          <a:schemeClr val="tx1"/>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800" b="1" u="none" strike="noStrike" dirty="0">
                          <a:solidFill>
                            <a:schemeClr val="tx1"/>
                          </a:solidFill>
                          <a:effectLst/>
                        </a:rPr>
                        <a:t>Federal Tons </a:t>
                      </a:r>
                      <a:endParaRPr lang="en-US" sz="1800" b="1" i="0" u="none" strike="noStrike" dirty="0">
                        <a:solidFill>
                          <a:schemeClr val="tx1"/>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800" b="1" u="none" strike="noStrike" dirty="0">
                          <a:solidFill>
                            <a:schemeClr val="tx1"/>
                          </a:solidFill>
                          <a:effectLst/>
                        </a:rPr>
                        <a:t>Royalty </a:t>
                      </a:r>
                      <a:endParaRPr lang="en-US" sz="1800" b="1" i="0" u="none" strike="noStrike" dirty="0">
                        <a:solidFill>
                          <a:schemeClr val="tx1"/>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800" b="1" u="none" strike="noStrike" dirty="0">
                          <a:solidFill>
                            <a:schemeClr val="tx1"/>
                          </a:solidFill>
                          <a:effectLst/>
                        </a:rPr>
                        <a:t> Gross Value </a:t>
                      </a:r>
                      <a:endParaRPr lang="en-US" sz="1800" b="1" i="0" u="none" strike="noStrike" dirty="0">
                        <a:solidFill>
                          <a:schemeClr val="tx1"/>
                        </a:solidFill>
                        <a:effectLst/>
                        <a:latin typeface="Arial"/>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200" b="1" i="0" u="none" strike="noStrike" dirty="0">
                        <a:solidFill>
                          <a:schemeClr val="tx1"/>
                        </a:solidFill>
                        <a:effectLst/>
                        <a:latin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1"/>
                  </a:ext>
                </a:extLst>
              </a:tr>
              <a:tr h="274524">
                <a:tc>
                  <a:txBody>
                    <a:bodyPr/>
                    <a:lstStyle/>
                    <a:p>
                      <a:pPr algn="ctr" fontAlgn="b"/>
                      <a:r>
                        <a:rPr lang="en-US" sz="1400" b="1" i="0" u="none" strike="noStrike" dirty="0">
                          <a:effectLst/>
                          <a:latin typeface="Arial"/>
                        </a:rPr>
                        <a:t>2007</a:t>
                      </a:r>
                    </a:p>
                  </a:txBody>
                  <a:tcPr marL="7620" marR="7620" marT="762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298</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439,985,972</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$561,549,252</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$5,167,947,075</a:t>
                      </a: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2"/>
                  </a:ext>
                </a:extLst>
              </a:tr>
              <a:tr h="274524">
                <a:tc>
                  <a:txBody>
                    <a:bodyPr/>
                    <a:lstStyle/>
                    <a:p>
                      <a:pPr algn="ctr" fontAlgn="b"/>
                      <a:r>
                        <a:rPr lang="en-US" sz="1400" b="1" i="0" u="none" strike="noStrike">
                          <a:effectLst/>
                          <a:latin typeface="Arial"/>
                        </a:rPr>
                        <a:t>2008</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300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480,254,684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$673,981,246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$6,109,987,638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3"/>
                  </a:ext>
                </a:extLst>
              </a:tr>
              <a:tr h="274524">
                <a:tc>
                  <a:txBody>
                    <a:bodyPr/>
                    <a:lstStyle/>
                    <a:p>
                      <a:pPr algn="ctr" fontAlgn="b"/>
                      <a:r>
                        <a:rPr lang="en-US" sz="1400" b="1" i="0" u="none" strike="noStrike">
                          <a:effectLst/>
                          <a:latin typeface="Arial"/>
                        </a:rPr>
                        <a:t>2009</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299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464,053,787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$693,890,508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effectLst/>
                          <a:latin typeface="Arial"/>
                        </a:rPr>
                        <a:t>$6,286,373,318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4"/>
                  </a:ext>
                </a:extLst>
              </a:tr>
              <a:tr h="274524">
                <a:tc>
                  <a:txBody>
                    <a:bodyPr/>
                    <a:lstStyle/>
                    <a:p>
                      <a:pPr algn="ctr" fontAlgn="b"/>
                      <a:r>
                        <a:rPr lang="en-US" sz="1400" b="1" i="0" u="none" strike="noStrike">
                          <a:effectLst/>
                          <a:latin typeface="Arial"/>
                        </a:rPr>
                        <a:t>2010</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298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454,786,120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$742,693,852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$6,696,848,110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5"/>
                  </a:ext>
                </a:extLst>
              </a:tr>
              <a:tr h="274524">
                <a:tc>
                  <a:txBody>
                    <a:bodyPr/>
                    <a:lstStyle/>
                    <a:p>
                      <a:pPr algn="ctr" fontAlgn="b"/>
                      <a:r>
                        <a:rPr lang="en-US" sz="1400" b="1" i="0" u="none" strike="noStrike">
                          <a:effectLst/>
                          <a:latin typeface="Arial"/>
                        </a:rPr>
                        <a:t>2011</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306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451,352,837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$774,117,051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$6,968,480,607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6"/>
                  </a:ext>
                </a:extLst>
              </a:tr>
              <a:tr h="274524">
                <a:tc>
                  <a:txBody>
                    <a:bodyPr/>
                    <a:lstStyle/>
                    <a:p>
                      <a:pPr algn="ctr" fontAlgn="b"/>
                      <a:r>
                        <a:rPr lang="en-US" sz="1400" b="1" i="0" u="none" strike="noStrike">
                          <a:effectLst/>
                          <a:latin typeface="Arial"/>
                        </a:rPr>
                        <a:t>2012</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310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440,462,104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$799,306,820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$7,514,755,104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7"/>
                  </a:ext>
                </a:extLst>
              </a:tr>
              <a:tr h="274524">
                <a:tc>
                  <a:txBody>
                    <a:bodyPr/>
                    <a:lstStyle/>
                    <a:p>
                      <a:pPr algn="ctr" fontAlgn="b"/>
                      <a:r>
                        <a:rPr lang="en-US" sz="1400" b="1" i="0" u="none" strike="noStrike">
                          <a:effectLst/>
                          <a:latin typeface="Arial"/>
                        </a:rPr>
                        <a:t>2013</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309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403,156,634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$697,439,021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$6,833,224,670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8"/>
                  </a:ext>
                </a:extLst>
              </a:tr>
              <a:tr h="274524">
                <a:tc>
                  <a:txBody>
                    <a:bodyPr/>
                    <a:lstStyle/>
                    <a:p>
                      <a:pPr algn="ctr" fontAlgn="b"/>
                      <a:r>
                        <a:rPr lang="en-US" sz="1400" b="1" i="0" u="none" strike="noStrike" dirty="0">
                          <a:effectLst/>
                          <a:latin typeface="Arial"/>
                        </a:rPr>
                        <a:t>2014</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310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330,733,336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$699,641,723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$6,769,066,050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9"/>
                  </a:ext>
                </a:extLst>
              </a:tr>
              <a:tr h="274524">
                <a:tc>
                  <a:txBody>
                    <a:bodyPr/>
                    <a:lstStyle/>
                    <a:p>
                      <a:pPr algn="ctr" fontAlgn="b"/>
                      <a:r>
                        <a:rPr lang="en-US" sz="1400" b="1" i="0" u="none" strike="noStrike">
                          <a:effectLst/>
                          <a:latin typeface="Arial"/>
                        </a:rPr>
                        <a:t>2015</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306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389,809,296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$682,701,506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$6,426,286,155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0"/>
                  </a:ext>
                </a:extLst>
              </a:tr>
              <a:tr h="290673">
                <a:tc>
                  <a:txBody>
                    <a:bodyPr/>
                    <a:lstStyle/>
                    <a:p>
                      <a:pPr algn="ctr" fontAlgn="b"/>
                      <a:r>
                        <a:rPr lang="en-US" sz="1400" b="1" i="0" u="none" strike="noStrike">
                          <a:effectLst/>
                          <a:latin typeface="Arial"/>
                        </a:rPr>
                        <a:t>2016</a:t>
                      </a:r>
                    </a:p>
                  </a:txBody>
                  <a:tcPr marL="7620" marR="7620"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400" b="1" i="0" u="none" strike="noStrike">
                          <a:effectLst/>
                          <a:latin typeface="Arial"/>
                        </a:rPr>
                        <a:t>303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303,256,915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$536,456,113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400" b="1" i="0" u="none" strike="noStrike">
                          <a:solidFill>
                            <a:srgbClr val="000000"/>
                          </a:solidFill>
                          <a:effectLst/>
                          <a:latin typeface="Arial"/>
                        </a:rPr>
                        <a:t>$4,932,471,529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endParaRPr lang="en-US" sz="1200" b="1" i="0" u="none" strike="noStrike" dirty="0">
                        <a:solidFill>
                          <a:schemeClr val="tx1"/>
                        </a:solidFill>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1"/>
                  </a:ext>
                </a:extLst>
              </a:tr>
              <a:tr h="274524">
                <a:tc>
                  <a:txBody>
                    <a:bodyPr/>
                    <a:lstStyle/>
                    <a:p>
                      <a:pPr algn="ctr" fontAlgn="ctr"/>
                      <a:r>
                        <a:rPr lang="en-US" sz="1400" b="1" i="0" u="none" strike="noStrike" dirty="0">
                          <a:effectLst/>
                          <a:latin typeface="Arial"/>
                        </a:rPr>
                        <a:t>Total</a:t>
                      </a:r>
                    </a:p>
                  </a:txBody>
                  <a:tcPr marL="7620" marR="7620" marT="762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400" b="1" i="0" u="none" strike="noStrike" dirty="0">
                          <a:solidFill>
                            <a:srgbClr val="000000"/>
                          </a:solidFill>
                          <a:effectLst/>
                          <a:latin typeface="Arial"/>
                        </a:rPr>
                        <a:t>3,039</a:t>
                      </a: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dirty="0">
                          <a:effectLst/>
                          <a:latin typeface="Arial"/>
                        </a:rPr>
                        <a:t>4,157,851,685</a:t>
                      </a: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dirty="0">
                          <a:effectLst/>
                          <a:latin typeface="Arial"/>
                        </a:rPr>
                        <a:t>$6,861,777,090</a:t>
                      </a: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dirty="0">
                          <a:effectLst/>
                          <a:latin typeface="Arial"/>
                        </a:rPr>
                        <a:t>$63,705,440,257</a:t>
                      </a: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200" b="1" i="0" u="none" strike="noStrike" dirty="0">
                        <a:solidFill>
                          <a:schemeClr val="tx1"/>
                        </a:solidFill>
                        <a:effectLst/>
                        <a:latin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2"/>
                  </a:ext>
                </a:extLst>
              </a:tr>
              <a:tr h="290673">
                <a:tc>
                  <a:txBody>
                    <a:bodyPr/>
                    <a:lstStyle/>
                    <a:p>
                      <a:pPr algn="ctr" fontAlgn="ctr"/>
                      <a:r>
                        <a:rPr lang="en-US" sz="1400" b="1" i="0" u="none" strike="noStrike" dirty="0" smtClean="0">
                          <a:effectLst/>
                          <a:latin typeface="Arial"/>
                        </a:rPr>
                        <a:t>Ave/Year</a:t>
                      </a:r>
                      <a:endParaRPr lang="en-US" sz="1400" b="1" i="0" u="none" strike="noStrike" dirty="0">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400" b="1" i="0" u="none" strike="noStrike">
                          <a:effectLst/>
                          <a:latin typeface="Arial"/>
                        </a:rPr>
                        <a:t>304</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dirty="0">
                          <a:effectLst/>
                          <a:latin typeface="Arial"/>
                        </a:rPr>
                        <a:t>415,785,168</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a:effectLst/>
                          <a:latin typeface="Arial"/>
                        </a:rPr>
                        <a:t>$686,177,709</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400" b="1" i="0" u="none" strike="noStrike" dirty="0">
                          <a:effectLst/>
                          <a:latin typeface="Arial"/>
                        </a:rPr>
                        <a:t>$6,370,544,026</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endParaRPr lang="en-US" sz="1200" b="1" i="0" u="none" strike="noStrike" dirty="0">
                        <a:solidFill>
                          <a:schemeClr val="tx1"/>
                        </a:solidFill>
                        <a:effectLst/>
                        <a:latin typeface="Aria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13"/>
                  </a:ext>
                </a:extLst>
              </a:tr>
            </a:tbl>
          </a:graphicData>
        </a:graphic>
      </p:graphicFrame>
      <p:sp>
        <p:nvSpPr>
          <p:cNvPr id="2" name="TextBox 1"/>
          <p:cNvSpPr txBox="1"/>
          <p:nvPr/>
        </p:nvSpPr>
        <p:spPr>
          <a:xfrm>
            <a:off x="457198" y="5949280"/>
            <a:ext cx="8115873" cy="861774"/>
          </a:xfrm>
          <a:prstGeom prst="rect">
            <a:avLst/>
          </a:prstGeom>
          <a:noFill/>
        </p:spPr>
        <p:txBody>
          <a:bodyPr wrap="square" rtlCol="0">
            <a:spAutoFit/>
          </a:bodyPr>
          <a:lstStyle/>
          <a:p>
            <a:r>
              <a:rPr lang="en-US" sz="1600" i="1" dirty="0"/>
              <a:t>*Revenue from </a:t>
            </a:r>
            <a:r>
              <a:rPr lang="en-US" sz="1600" i="1" dirty="0" smtClean="0"/>
              <a:t>royalty is </a:t>
            </a:r>
            <a:r>
              <a:rPr lang="en-US" sz="1600" i="1" dirty="0"/>
              <a:t>collected by the Office of Natural Resources Revenue; data for calendar year 2017 not available at this time </a:t>
            </a:r>
          </a:p>
          <a:p>
            <a:endParaRPr lang="en-US" dirty="0"/>
          </a:p>
        </p:txBody>
      </p:sp>
    </p:spTree>
    <p:extLst>
      <p:ext uri="{BB962C8B-B14F-4D97-AF65-F5344CB8AC3E}">
        <p14:creationId xmlns:p14="http://schemas.microsoft.com/office/powerpoint/2010/main" val="3095154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154718" cy="3657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8" indent="0">
              <a:lnSpc>
                <a:spcPct val="80000"/>
              </a:lnSpc>
              <a:buFont typeface="Arial" panose="020B0604020202020204" pitchFamily="34" charset="0"/>
              <a:buNone/>
            </a:pPr>
            <a:endParaRPr lang="en-US" sz="2400" dirty="0" smtClean="0">
              <a:solidFill>
                <a:srgbClr val="000000"/>
              </a:solidFill>
              <a:cs typeface="Times New Roman" panose="02020603050405020304" pitchFamily="18" charset="0"/>
            </a:endParaRPr>
          </a:p>
        </p:txBody>
      </p:sp>
      <p:sp>
        <p:nvSpPr>
          <p:cNvPr id="8" name="Title 1"/>
          <p:cNvSpPr txBox="1">
            <a:spLocks/>
          </p:cNvSpPr>
          <p:nvPr/>
        </p:nvSpPr>
        <p:spPr>
          <a:xfrm>
            <a:off x="457200" y="944288"/>
            <a:ext cx="82296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764704"/>
            <a:ext cx="61944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920470571"/>
              </p:ext>
            </p:extLst>
          </p:nvPr>
        </p:nvGraphicFramePr>
        <p:xfrm>
          <a:off x="457200" y="1600200"/>
          <a:ext cx="8154718" cy="4244303"/>
        </p:xfrm>
        <a:graphic>
          <a:graphicData uri="http://schemas.openxmlformats.org/drawingml/2006/table">
            <a:tbl>
              <a:tblPr/>
              <a:tblGrid>
                <a:gridCol w="985415">
                  <a:extLst>
                    <a:ext uri="{9D8B030D-6E8A-4147-A177-3AD203B41FA5}">
                      <a16:colId xmlns="" xmlns:a16="http://schemas.microsoft.com/office/drawing/2014/main" val="20000"/>
                    </a:ext>
                  </a:extLst>
                </a:gridCol>
                <a:gridCol w="1576802">
                  <a:extLst>
                    <a:ext uri="{9D8B030D-6E8A-4147-A177-3AD203B41FA5}">
                      <a16:colId xmlns="" xmlns:a16="http://schemas.microsoft.com/office/drawing/2014/main" val="20001"/>
                    </a:ext>
                  </a:extLst>
                </a:gridCol>
                <a:gridCol w="1464125">
                  <a:extLst>
                    <a:ext uri="{9D8B030D-6E8A-4147-A177-3AD203B41FA5}">
                      <a16:colId xmlns="" xmlns:a16="http://schemas.microsoft.com/office/drawing/2014/main" val="20002"/>
                    </a:ext>
                  </a:extLst>
                </a:gridCol>
                <a:gridCol w="1200127">
                  <a:extLst>
                    <a:ext uri="{9D8B030D-6E8A-4147-A177-3AD203B41FA5}">
                      <a16:colId xmlns="" xmlns:a16="http://schemas.microsoft.com/office/drawing/2014/main" val="20003"/>
                    </a:ext>
                  </a:extLst>
                </a:gridCol>
                <a:gridCol w="1496520">
                  <a:extLst>
                    <a:ext uri="{9D8B030D-6E8A-4147-A177-3AD203B41FA5}">
                      <a16:colId xmlns="" xmlns:a16="http://schemas.microsoft.com/office/drawing/2014/main" val="20004"/>
                    </a:ext>
                  </a:extLst>
                </a:gridCol>
                <a:gridCol w="1431729">
                  <a:extLst>
                    <a:ext uri="{9D8B030D-6E8A-4147-A177-3AD203B41FA5}">
                      <a16:colId xmlns="" xmlns:a16="http://schemas.microsoft.com/office/drawing/2014/main" val="20005"/>
                    </a:ext>
                  </a:extLst>
                </a:gridCol>
              </a:tblGrid>
              <a:tr h="43037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Year</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Federal Coal Sales / Prod &amp; Funds Collected by ONRR (by Accounting Year)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28516">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Fed. Tons Mined/Sold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Royalty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Rent</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Bonus Collected</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a:effectLst/>
                        </a:rPr>
                        <a:t>Other </a:t>
                      </a:r>
                      <a:endParaRPr lang="en-US" sz="1400" b="1" u="none" strike="noStrike" dirty="0" smtClean="0">
                        <a:effectLst/>
                      </a:endParaRPr>
                    </a:p>
                    <a:p>
                      <a:pPr algn="ctr" fontAlgn="ctr"/>
                      <a:r>
                        <a:rPr lang="en-US" sz="1400" b="1" u="none" strike="noStrike" dirty="0" smtClean="0">
                          <a:effectLst/>
                        </a:rPr>
                        <a:t>Revenues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1"/>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effectLst/>
                        </a:rPr>
                        <a:t>2007</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439,985,972</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$561,549,252</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$1,076,054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$346,435,013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smtClean="0">
                          <a:effectLst/>
                        </a:rPr>
                        <a:t>-$6,433,870</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2"/>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effectLst/>
                        </a:rPr>
                        <a:t>2008</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480,254,684</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$673,981,246</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$1,322,600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$435,798,413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$1,960,659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3"/>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2009</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464,053,787</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$693,890,508</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$1,259,813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$390,821,322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$13,339,683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4"/>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2010</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454,786,120</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$742,693,852</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$1,274,215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$109,259,487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$3,565,687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5"/>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2011</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451,352,837</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$774,117,051</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$1,420,470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$175,235,034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$5,176,944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6"/>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2012</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440,462,104</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$799,306,820</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$1,341,477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$560,597,984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$3,527,835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7"/>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2013</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403,156,634</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$697,439,021</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$1,133,149</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$460,458,002</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$6,036,353</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8"/>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2014</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330,733,336</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$699,641,723</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$1,296,355</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$450,772,006</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$9,996,425</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9"/>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2015</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389,809,296</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$682,701,506</a:t>
                      </a:r>
                      <a:endParaRPr lang="en-US" sz="1400" b="1" i="0" u="none" strike="noStrike" dirty="0">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$1,290,319</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$453,868,656</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-$409,569</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10"/>
                  </a:ext>
                </a:extLst>
              </a:tr>
              <a:tr h="2840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rPr>
                        <a:t>2016</a:t>
                      </a:r>
                      <a:endParaRPr lang="en-US" sz="1400" b="1" i="0" u="none" strike="noStrike">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303,256,915</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a:effectLst/>
                        </a:rPr>
                        <a:t>$536,456,113</a:t>
                      </a:r>
                      <a:endParaRPr lang="en-US" sz="1400" b="1" i="0" u="none" strike="noStrike">
                        <a:solidFill>
                          <a:srgbClr val="000000"/>
                        </a:solidFill>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$1,308,571</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$384,065,341</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1400" b="1" u="none" strike="noStrike" dirty="0">
                          <a:effectLst/>
                        </a:rPr>
                        <a:t>$667,894</a:t>
                      </a:r>
                      <a:endParaRPr lang="en-US" sz="1400" b="1" i="0" u="none" strike="noStrike" dirty="0">
                        <a:effectLst/>
                        <a:latin typeface="Arial"/>
                      </a:endParaRPr>
                    </a:p>
                  </a:txBody>
                  <a:tcPr marL="6959" marR="6959" marT="69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11"/>
                  </a:ext>
                </a:extLst>
              </a:tr>
              <a:tr h="2717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a:effectLst/>
                        </a:rPr>
                        <a:t>Total</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4,157,851,685</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$6,861,777,090</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$12,723,023</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$3,767,311,257</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$37,428,041</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12"/>
                  </a:ext>
                </a:extLst>
              </a:tr>
              <a:tr h="2840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400" b="1" u="none" strike="noStrike" dirty="0" smtClean="0">
                          <a:effectLst/>
                        </a:rPr>
                        <a:t>Ave/Year</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415,785,168</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$686,177,709</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$1,272,302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a:effectLst/>
                        </a:rPr>
                        <a:t>$376,731,126 </a:t>
                      </a:r>
                      <a:endParaRPr lang="en-US" sz="1400" b="1" i="0" u="none" strike="noStrike">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ctr"/>
                      <a:r>
                        <a:rPr lang="en-US" sz="1400" b="1" u="none" strike="noStrike" dirty="0">
                          <a:effectLst/>
                        </a:rPr>
                        <a:t>$3,742,804 </a:t>
                      </a:r>
                      <a:endParaRPr lang="en-US" sz="1400" b="1" i="0" u="none" strike="noStrike" dirty="0">
                        <a:effectLst/>
                        <a:latin typeface="Arial"/>
                      </a:endParaRPr>
                    </a:p>
                  </a:txBody>
                  <a:tcPr marL="6959" marR="6959" marT="69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13"/>
                  </a:ext>
                </a:extLst>
              </a:tr>
            </a:tbl>
          </a:graphicData>
        </a:graphic>
      </p:graphicFrame>
      <p:sp>
        <p:nvSpPr>
          <p:cNvPr id="4" name="Rectangle 3"/>
          <p:cNvSpPr/>
          <p:nvPr/>
        </p:nvSpPr>
        <p:spPr>
          <a:xfrm>
            <a:off x="457200" y="5877272"/>
            <a:ext cx="8154718" cy="954107"/>
          </a:xfrm>
          <a:prstGeom prst="rect">
            <a:avLst/>
          </a:prstGeom>
        </p:spPr>
        <p:txBody>
          <a:bodyPr wrap="square">
            <a:spAutoFit/>
          </a:bodyPr>
          <a:lstStyle/>
          <a:p>
            <a:r>
              <a:rPr lang="en-US" sz="1400" i="1" dirty="0" smtClean="0"/>
              <a:t>*Note: </a:t>
            </a:r>
            <a:r>
              <a:rPr lang="en-US" sz="1400" i="1" dirty="0"/>
              <a:t>ONRR defines Other Revenues as an aggregated of contributions such as adjustments to estimated royalty payments, settlement agreements, interest etc</a:t>
            </a:r>
            <a:r>
              <a:rPr lang="en-US" sz="1400" i="1" dirty="0" smtClean="0"/>
              <a:t>. ONRR data </a:t>
            </a:r>
            <a:r>
              <a:rPr lang="en-US" sz="1400" i="1" dirty="0"/>
              <a:t>for calendar year 2017 not available at this time </a:t>
            </a:r>
          </a:p>
          <a:p>
            <a:endParaRPr lang="en-US" sz="1400" b="1" dirty="0"/>
          </a:p>
        </p:txBody>
      </p:sp>
    </p:spTree>
    <p:extLst>
      <p:ext uri="{BB962C8B-B14F-4D97-AF65-F5344CB8AC3E}">
        <p14:creationId xmlns:p14="http://schemas.microsoft.com/office/powerpoint/2010/main" val="177825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002601"/>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rPr>
              <a:t>Recent Audits of the U.S. Department of the Interior’s Coal Management Program </a:t>
            </a:r>
            <a:endParaRPr lang="en-US" sz="2800" b="1" dirty="0">
              <a:solidFill>
                <a:srgbClr val="000000"/>
              </a:solidFill>
            </a:endParaRPr>
          </a:p>
        </p:txBody>
      </p:sp>
      <p:sp>
        <p:nvSpPr>
          <p:cNvPr id="4" name="Content Placeholder 2"/>
          <p:cNvSpPr txBox="1">
            <a:spLocks/>
          </p:cNvSpPr>
          <p:nvPr/>
        </p:nvSpPr>
        <p:spPr>
          <a:xfrm>
            <a:off x="382317" y="1764601"/>
            <a:ext cx="8229600" cy="4255199"/>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11480" lvl="1" indent="0">
              <a:buFont typeface="Arial" panose="020B0604020202020204" pitchFamily="34" charset="0"/>
              <a:buNone/>
            </a:pPr>
            <a:endParaRPr lang="en-US" sz="1600" b="1" dirty="0" smtClean="0">
              <a:solidFill>
                <a:srgbClr val="000000"/>
              </a:solidFill>
            </a:endParaRPr>
          </a:p>
          <a:p>
            <a:pPr marL="411480" lvl="1" indent="0">
              <a:buFont typeface="Arial" panose="020B0604020202020204" pitchFamily="34" charset="0"/>
              <a:buNone/>
            </a:pPr>
            <a:endParaRPr lang="en-US" sz="1600" b="1" dirty="0" smtClean="0">
              <a:solidFill>
                <a:srgbClr val="000000"/>
              </a:solidFill>
            </a:endParaRPr>
          </a:p>
          <a:p>
            <a:pPr lvl="1">
              <a:buClr>
                <a:schemeClr val="tx1"/>
              </a:buClr>
              <a:buSzPct val="105000"/>
              <a:buFont typeface="Wingdings" panose="05000000000000000000" pitchFamily="2" charset="2"/>
              <a:buChar char="§"/>
            </a:pPr>
            <a:r>
              <a:rPr lang="en-US" sz="2400" b="1" dirty="0" smtClean="0">
                <a:solidFill>
                  <a:srgbClr val="000000"/>
                </a:solidFill>
              </a:rPr>
              <a:t>The Office of Inspector General (OIG), </a:t>
            </a:r>
            <a:r>
              <a:rPr lang="en-US" sz="2400" dirty="0" smtClean="0">
                <a:solidFill>
                  <a:srgbClr val="000000"/>
                </a:solidFill>
              </a:rPr>
              <a:t>U.S. Department of the Interior, </a:t>
            </a:r>
            <a:r>
              <a:rPr lang="en-US" sz="2400" i="1" dirty="0" smtClean="0">
                <a:solidFill>
                  <a:srgbClr val="000000"/>
                </a:solidFill>
              </a:rPr>
              <a:t>Final Evaluation Report-Coal Management Program</a:t>
            </a:r>
            <a:r>
              <a:rPr lang="en-US" sz="2400" dirty="0" smtClean="0">
                <a:solidFill>
                  <a:srgbClr val="000000"/>
                </a:solidFill>
              </a:rPr>
              <a:t>, (CR-EV-BLM-0001-2012), June 11, 2013</a:t>
            </a:r>
          </a:p>
          <a:p>
            <a:pPr lvl="2">
              <a:buClr>
                <a:schemeClr val="tx1"/>
              </a:buClr>
              <a:buSzPct val="105000"/>
              <a:buFont typeface="Wingdings" panose="05000000000000000000" pitchFamily="2" charset="2"/>
              <a:buChar char="§"/>
            </a:pPr>
            <a:r>
              <a:rPr lang="en-US" sz="2000" dirty="0">
                <a:solidFill>
                  <a:srgbClr val="000000"/>
                </a:solidFill>
              </a:rPr>
              <a:t>http://</a:t>
            </a:r>
            <a:r>
              <a:rPr lang="en-US" sz="2000" dirty="0" smtClean="0">
                <a:solidFill>
                  <a:srgbClr val="000000"/>
                </a:solidFill>
              </a:rPr>
              <a:t>www.doi.gov/oig/reports/upload/CR-EV-BLM-0001-2012Public.pdf</a:t>
            </a:r>
          </a:p>
          <a:p>
            <a:pPr marL="411480" lvl="1" indent="0">
              <a:buClr>
                <a:schemeClr val="tx1"/>
              </a:buClr>
              <a:buSzPct val="105000"/>
              <a:buFont typeface="Arial" panose="020B0604020202020204" pitchFamily="34" charset="0"/>
              <a:buNone/>
            </a:pPr>
            <a:endParaRPr lang="en-US" sz="2400" dirty="0" smtClean="0">
              <a:solidFill>
                <a:srgbClr val="000000"/>
              </a:solidFill>
            </a:endParaRPr>
          </a:p>
          <a:p>
            <a:pPr lvl="1">
              <a:buClr>
                <a:schemeClr val="tx1"/>
              </a:buClr>
              <a:buSzPct val="105000"/>
              <a:buFont typeface="Wingdings" panose="05000000000000000000" pitchFamily="2" charset="2"/>
              <a:buChar char="§"/>
            </a:pPr>
            <a:r>
              <a:rPr lang="en-US" sz="2400" b="1" dirty="0" smtClean="0">
                <a:solidFill>
                  <a:srgbClr val="000000"/>
                </a:solidFill>
              </a:rPr>
              <a:t>The U.S. Government Accountability Office (GAO), </a:t>
            </a:r>
            <a:r>
              <a:rPr lang="en-US" sz="2400" i="1" dirty="0" smtClean="0">
                <a:solidFill>
                  <a:srgbClr val="000000"/>
                </a:solidFill>
              </a:rPr>
              <a:t>Coal Leasing:  BLM Could Enhance Appraisal Process, More Explicitly Consider Coal Exports, and Provide More Public Information</a:t>
            </a:r>
            <a:r>
              <a:rPr lang="en-US" sz="2400" dirty="0" smtClean="0">
                <a:solidFill>
                  <a:srgbClr val="000000"/>
                </a:solidFill>
              </a:rPr>
              <a:t> (GAO-14-140): Published: December 18, 2013. Publicly Released: Feb 4, 2014</a:t>
            </a:r>
          </a:p>
          <a:p>
            <a:pPr lvl="2">
              <a:buClr>
                <a:schemeClr val="tx1"/>
              </a:buClr>
              <a:buSzPct val="105000"/>
              <a:buFont typeface="Wingdings" panose="05000000000000000000" pitchFamily="2" charset="2"/>
              <a:buChar char="§"/>
            </a:pPr>
            <a:r>
              <a:rPr lang="en-US" sz="2000" dirty="0">
                <a:hlinkClick r:id="rId3"/>
              </a:rPr>
              <a:t>http://</a:t>
            </a:r>
            <a:r>
              <a:rPr lang="en-US" sz="2000" dirty="0" smtClean="0">
                <a:hlinkClick r:id="rId3"/>
              </a:rPr>
              <a:t>www.gao.gov/products/GAO-14-140</a:t>
            </a:r>
            <a:endParaRPr lang="en-US" sz="2000" dirty="0" smtClean="0"/>
          </a:p>
          <a:p>
            <a:pPr marL="514350" lvl="1" indent="0">
              <a:buClr>
                <a:schemeClr val="tx1"/>
              </a:buClr>
              <a:buSzPct val="105000"/>
              <a:buNone/>
            </a:pPr>
            <a:endParaRPr lang="en-US" sz="2400" dirty="0"/>
          </a:p>
          <a:p>
            <a:pPr marL="514350" lvl="1" indent="0">
              <a:buClr>
                <a:schemeClr val="tx1"/>
              </a:buClr>
              <a:buSzPct val="105000"/>
              <a:buNone/>
            </a:pPr>
            <a:r>
              <a:rPr lang="en-US" sz="2400" b="1" i="1" dirty="0"/>
              <a:t>BLM has implemented all corrective actions and has successfully closed both </a:t>
            </a:r>
            <a:r>
              <a:rPr lang="en-US" sz="2400" b="1" i="1" dirty="0" smtClean="0"/>
              <a:t>audits</a:t>
            </a:r>
            <a:endParaRPr lang="en-US" sz="2100" dirty="0"/>
          </a:p>
        </p:txBody>
      </p:sp>
    </p:spTree>
    <p:extLst>
      <p:ext uri="{BB962C8B-B14F-4D97-AF65-F5344CB8AC3E}">
        <p14:creationId xmlns:p14="http://schemas.microsoft.com/office/powerpoint/2010/main" val="1303649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712" y="1052736"/>
            <a:ext cx="5469126" cy="584775"/>
          </a:xfrm>
          <a:prstGeom prst="rect">
            <a:avLst/>
          </a:prstGeom>
          <a:noFill/>
        </p:spPr>
        <p:txBody>
          <a:bodyPr wrap="none" rtlCol="0">
            <a:spAutoFit/>
          </a:bodyPr>
          <a:lstStyle/>
          <a:p>
            <a:r>
              <a:rPr lang="en-US" sz="3200" b="1" dirty="0" smtClean="0"/>
              <a:t>Secretarial Orders 3348 &amp; 3355</a:t>
            </a:r>
            <a:endParaRPr lang="en-US" sz="3200" b="1" dirty="0"/>
          </a:p>
        </p:txBody>
      </p:sp>
      <p:sp>
        <p:nvSpPr>
          <p:cNvPr id="4" name="TextBox 3"/>
          <p:cNvSpPr txBox="1"/>
          <p:nvPr/>
        </p:nvSpPr>
        <p:spPr>
          <a:xfrm>
            <a:off x="251520" y="1916832"/>
            <a:ext cx="8568951" cy="4154984"/>
          </a:xfrm>
          <a:prstGeom prst="rect">
            <a:avLst/>
          </a:prstGeom>
          <a:noFill/>
        </p:spPr>
        <p:txBody>
          <a:bodyPr wrap="square" rtlCol="0">
            <a:spAutoFit/>
          </a:bodyPr>
          <a:lstStyle/>
          <a:p>
            <a:r>
              <a:rPr lang="en-US" sz="2400" dirty="0" smtClean="0"/>
              <a:t>SO 3348:</a:t>
            </a:r>
          </a:p>
          <a:p>
            <a:pPr marL="285750" indent="-285750">
              <a:buFont typeface="Arial" panose="020B0604020202020204" pitchFamily="34" charset="0"/>
              <a:buChar char="•"/>
            </a:pPr>
            <a:r>
              <a:rPr lang="en-US" sz="2400" dirty="0" smtClean="0"/>
              <a:t>Revoked Secretarial Order 3338 issued by Secretary Jewell, and:</a:t>
            </a:r>
          </a:p>
          <a:p>
            <a:pPr marL="742950" lvl="1" indent="-285750">
              <a:buFont typeface="Arial" panose="020B0604020202020204" pitchFamily="34" charset="0"/>
              <a:buChar char="•"/>
            </a:pPr>
            <a:r>
              <a:rPr lang="en-US" sz="2400" dirty="0" smtClean="0"/>
              <a:t>Lifted the coal leasing moratorium</a:t>
            </a:r>
          </a:p>
          <a:p>
            <a:pPr marL="742950" lvl="1" indent="-285750">
              <a:buFont typeface="Arial" panose="020B0604020202020204" pitchFamily="34" charset="0"/>
              <a:buChar char="•"/>
            </a:pPr>
            <a:r>
              <a:rPr lang="en-US" sz="2400" dirty="0" smtClean="0"/>
              <a:t>Ended the Coal Leasing Programmatic Environmental impact Statement</a:t>
            </a:r>
            <a:endParaRPr lang="en-US" sz="2400" dirty="0"/>
          </a:p>
          <a:p>
            <a:r>
              <a:rPr lang="en-US" sz="2400" dirty="0" smtClean="0"/>
              <a:t>SO 3355:</a:t>
            </a:r>
          </a:p>
          <a:p>
            <a:pPr marL="285750" indent="-285750">
              <a:buFont typeface="Arial" panose="020B0604020202020204" pitchFamily="34" charset="0"/>
              <a:buChar char="•"/>
            </a:pPr>
            <a:r>
              <a:rPr lang="en-US" sz="2400" dirty="0" smtClean="0"/>
              <a:t>Directed Department bureaus to undertake efforts to streamline the NEPA process, and</a:t>
            </a:r>
          </a:p>
          <a:p>
            <a:pPr marL="285750" indent="-285750">
              <a:buFont typeface="Arial" panose="020B0604020202020204" pitchFamily="34" charset="0"/>
              <a:buChar char="•"/>
            </a:pPr>
            <a:r>
              <a:rPr lang="en-US" sz="2400" dirty="0" smtClean="0"/>
              <a:t>Establish page and time limits of NEPA documents (Environmental Assessments and Environmental impact Statements) </a:t>
            </a:r>
            <a:endParaRPr lang="en-US" sz="2400" dirty="0"/>
          </a:p>
        </p:txBody>
      </p:sp>
    </p:spTree>
    <p:extLst>
      <p:ext uri="{BB962C8B-B14F-4D97-AF65-F5344CB8AC3E}">
        <p14:creationId xmlns:p14="http://schemas.microsoft.com/office/powerpoint/2010/main" val="397893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305800" cy="1927225"/>
          </a:xfrm>
        </p:spPr>
        <p:txBody>
          <a:bodyPr>
            <a:normAutofit/>
          </a:bodyPr>
          <a:lstStyle/>
          <a:p>
            <a:r>
              <a:rPr lang="en-US" sz="5400" dirty="0"/>
              <a:t>Bureau of Land Management</a:t>
            </a:r>
            <a:br>
              <a:rPr lang="en-US" sz="5400" dirty="0"/>
            </a:br>
            <a:r>
              <a:rPr lang="en-US" sz="5400" dirty="0"/>
              <a:t>Federal </a:t>
            </a:r>
            <a:r>
              <a:rPr lang="en-US" sz="5400" dirty="0" smtClean="0"/>
              <a:t>Onshore Coal</a:t>
            </a:r>
            <a:endParaRPr lang="en-US" sz="5400" dirty="0"/>
          </a:p>
        </p:txBody>
      </p:sp>
      <p:sp>
        <p:nvSpPr>
          <p:cNvPr id="3" name="Subtitle 2"/>
          <p:cNvSpPr>
            <a:spLocks noGrp="1"/>
          </p:cNvSpPr>
          <p:nvPr>
            <p:ph type="subTitle" idx="1"/>
          </p:nvPr>
        </p:nvSpPr>
        <p:spPr>
          <a:xfrm>
            <a:off x="685800" y="3505200"/>
            <a:ext cx="8153400" cy="1752600"/>
          </a:xfrm>
        </p:spPr>
        <p:txBody>
          <a:bodyPr>
            <a:normAutofit/>
          </a:bodyPr>
          <a:lstStyle/>
          <a:p>
            <a:r>
              <a:rPr lang="en-US" dirty="0" smtClean="0"/>
              <a:t>RPC Economics Subcommittee </a:t>
            </a:r>
          </a:p>
          <a:p>
            <a:r>
              <a:rPr lang="en-US" dirty="0" smtClean="0"/>
              <a:t>Onshore Workgroup</a:t>
            </a:r>
          </a:p>
          <a:p>
            <a:r>
              <a:rPr lang="en-US" dirty="0" smtClean="0"/>
              <a:t>January 5, 2018</a:t>
            </a:r>
            <a:endParaRPr lang="en-US" dirty="0"/>
          </a:p>
        </p:txBody>
      </p:sp>
    </p:spTree>
    <p:extLst>
      <p:ext uri="{BB962C8B-B14F-4D97-AF65-F5344CB8AC3E}">
        <p14:creationId xmlns:p14="http://schemas.microsoft.com/office/powerpoint/2010/main" val="2477132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908720"/>
            <a:ext cx="8229600" cy="5715000"/>
          </a:xfrm>
          <a:prstGeom prst="rect">
            <a:avLst/>
          </a:prstGeom>
          <a:no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lgn="ctr">
              <a:buFont typeface="Arial" panose="020B0604020202020204" pitchFamily="34" charset="0"/>
              <a:buNone/>
            </a:pPr>
            <a:r>
              <a:rPr lang="en-US" b="1" dirty="0" smtClean="0">
                <a:solidFill>
                  <a:srgbClr val="000000"/>
                </a:solidFill>
              </a:rPr>
              <a:t>Summary</a:t>
            </a:r>
            <a:endParaRPr lang="en-US" dirty="0" smtClean="0">
              <a:solidFill>
                <a:srgbClr val="000000"/>
              </a:solidFill>
            </a:endParaRPr>
          </a:p>
          <a:p>
            <a:pPr>
              <a:buFont typeface="Wingdings" panose="05000000000000000000" pitchFamily="2" charset="2"/>
              <a:buChar char="§"/>
            </a:pPr>
            <a:r>
              <a:rPr lang="en-US" dirty="0" smtClean="0">
                <a:solidFill>
                  <a:srgbClr val="000000"/>
                </a:solidFill>
              </a:rPr>
              <a:t>Federal coal plays an important role in the nation’s energy portfolio</a:t>
            </a:r>
          </a:p>
          <a:p>
            <a:pPr>
              <a:buFont typeface="Wingdings" panose="05000000000000000000" pitchFamily="2" charset="2"/>
              <a:buChar char="§"/>
            </a:pPr>
            <a:r>
              <a:rPr lang="en-US" dirty="0" smtClean="0">
                <a:solidFill>
                  <a:srgbClr val="000000"/>
                </a:solidFill>
              </a:rPr>
              <a:t>The BLM is charged with ensuring these resources are managed responsibly while providing a fair return to the American public</a:t>
            </a:r>
          </a:p>
          <a:p>
            <a:pPr>
              <a:buFont typeface="Wingdings" panose="05000000000000000000" pitchFamily="2" charset="2"/>
              <a:buChar char="§"/>
            </a:pPr>
            <a:r>
              <a:rPr lang="en-US" dirty="0" smtClean="0">
                <a:solidFill>
                  <a:srgbClr val="000000"/>
                </a:solidFill>
              </a:rPr>
              <a:t>BLM has taken steps to modernize the coal program:</a:t>
            </a:r>
          </a:p>
          <a:p>
            <a:pPr lvl="1">
              <a:buFont typeface="Arial" panose="020B0604020202020204" pitchFamily="34" charset="0"/>
              <a:buChar char="•"/>
            </a:pPr>
            <a:r>
              <a:rPr lang="en-US" dirty="0" smtClean="0">
                <a:solidFill>
                  <a:srgbClr val="000000"/>
                </a:solidFill>
              </a:rPr>
              <a:t>A more robust valuation process</a:t>
            </a:r>
          </a:p>
          <a:p>
            <a:pPr lvl="1">
              <a:buFont typeface="Arial" panose="020B0604020202020204" pitchFamily="34" charset="0"/>
              <a:buChar char="•"/>
            </a:pPr>
            <a:r>
              <a:rPr lang="en-US" dirty="0" smtClean="0">
                <a:solidFill>
                  <a:srgbClr val="000000"/>
                </a:solidFill>
              </a:rPr>
              <a:t>Consideration of export markets</a:t>
            </a:r>
          </a:p>
          <a:p>
            <a:pPr lvl="1">
              <a:buFont typeface="Arial" panose="020B0604020202020204" pitchFamily="34" charset="0"/>
              <a:buChar char="•"/>
            </a:pPr>
            <a:r>
              <a:rPr lang="en-US" dirty="0" smtClean="0">
                <a:solidFill>
                  <a:srgbClr val="000000"/>
                </a:solidFill>
              </a:rPr>
              <a:t>Greater transparency</a:t>
            </a:r>
          </a:p>
          <a:p>
            <a:pPr marL="109728" indent="0">
              <a:buFont typeface="Arial" panose="020B0604020202020204" pitchFamily="34" charset="0"/>
              <a:buNone/>
            </a:pPr>
            <a:endParaRPr lang="en-US" dirty="0"/>
          </a:p>
        </p:txBody>
      </p:sp>
    </p:spTree>
    <p:extLst>
      <p:ext uri="{BB962C8B-B14F-4D97-AF65-F5344CB8AC3E}">
        <p14:creationId xmlns:p14="http://schemas.microsoft.com/office/powerpoint/2010/main" val="52481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990600"/>
          </a:xfrm>
        </p:spPr>
        <p:txBody>
          <a:bodyPr/>
          <a:lstStyle/>
          <a:p>
            <a:pPr algn="ctr"/>
            <a:r>
              <a:rPr lang="en-US" dirty="0" smtClean="0"/>
              <a:t>Questions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
        <p:nvSpPr>
          <p:cNvPr id="3" name="TextBox 2"/>
          <p:cNvSpPr txBox="1"/>
          <p:nvPr/>
        </p:nvSpPr>
        <p:spPr>
          <a:xfrm>
            <a:off x="3505200" y="1066800"/>
            <a:ext cx="2133600" cy="4508927"/>
          </a:xfrm>
          <a:prstGeom prst="rect">
            <a:avLst/>
          </a:prstGeom>
          <a:noFill/>
        </p:spPr>
        <p:txBody>
          <a:bodyPr wrap="square" rtlCol="0">
            <a:spAutoFit/>
          </a:bodyPr>
          <a:lstStyle/>
          <a:p>
            <a:r>
              <a:rPr lang="en-US" sz="28700" dirty="0" smtClean="0"/>
              <a:t>?</a:t>
            </a:r>
            <a:endParaRPr lang="en-US" dirty="0"/>
          </a:p>
        </p:txBody>
      </p:sp>
      <p:sp>
        <p:nvSpPr>
          <p:cNvPr id="4" name="TextBox 3"/>
          <p:cNvSpPr txBox="1"/>
          <p:nvPr/>
        </p:nvSpPr>
        <p:spPr>
          <a:xfrm>
            <a:off x="685800" y="5715000"/>
            <a:ext cx="5334000" cy="923330"/>
          </a:xfrm>
          <a:prstGeom prst="rect">
            <a:avLst/>
          </a:prstGeom>
          <a:noFill/>
        </p:spPr>
        <p:txBody>
          <a:bodyPr wrap="square" rtlCol="0">
            <a:spAutoFit/>
          </a:bodyPr>
          <a:lstStyle/>
          <a:p>
            <a:r>
              <a:rPr lang="en-US" dirty="0" smtClean="0"/>
              <a:t>Tim Spisak, BLM</a:t>
            </a:r>
          </a:p>
          <a:p>
            <a:r>
              <a:rPr lang="en-US" dirty="0" smtClean="0">
                <a:hlinkClick r:id="rId3"/>
              </a:rPr>
              <a:t>tspisak@blm.gov</a:t>
            </a:r>
            <a:r>
              <a:rPr lang="en-US" dirty="0" smtClean="0"/>
              <a:t>   </a:t>
            </a:r>
          </a:p>
          <a:p>
            <a:r>
              <a:rPr lang="en-US" dirty="0" smtClean="0"/>
              <a:t>202-208-4201</a:t>
            </a:r>
            <a:endParaRPr lang="en-US" dirty="0"/>
          </a:p>
        </p:txBody>
      </p:sp>
    </p:spTree>
    <p:extLst>
      <p:ext uri="{BB962C8B-B14F-4D97-AF65-F5344CB8AC3E}">
        <p14:creationId xmlns:p14="http://schemas.microsoft.com/office/powerpoint/2010/main" val="265599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467544" y="836712"/>
            <a:ext cx="8229600" cy="1143000"/>
          </a:xfrm>
        </p:spPr>
        <p:txBody>
          <a:bodyPr/>
          <a:lstStyle/>
          <a:p>
            <a:pPr>
              <a:defRPr/>
            </a:pPr>
            <a:r>
              <a:rPr lang="en-US" sz="4000" b="1" dirty="0" smtClean="0"/>
              <a:t>Solid Minerals Budget</a:t>
            </a:r>
            <a:br>
              <a:rPr lang="en-US" sz="4000" b="1" dirty="0" smtClean="0"/>
            </a:br>
            <a:r>
              <a:rPr lang="en-US" sz="2800" b="1" dirty="0" smtClean="0"/>
              <a:t>(2016  –  $ million)</a:t>
            </a:r>
          </a:p>
        </p:txBody>
      </p:sp>
      <p:graphicFrame>
        <p:nvGraphicFramePr>
          <p:cNvPr id="2" name="Table 1"/>
          <p:cNvGraphicFramePr>
            <a:graphicFrameLocks noGrp="1"/>
          </p:cNvGraphicFramePr>
          <p:nvPr>
            <p:extLst>
              <p:ext uri="{D42A27DB-BD31-4B8C-83A1-F6EECF244321}">
                <p14:modId xmlns:p14="http://schemas.microsoft.com/office/powerpoint/2010/main" val="100458322"/>
              </p:ext>
            </p:extLst>
          </p:nvPr>
        </p:nvGraphicFramePr>
        <p:xfrm>
          <a:off x="457201" y="2259040"/>
          <a:ext cx="8229598" cy="3359107"/>
        </p:xfrm>
        <a:graphic>
          <a:graphicData uri="http://schemas.openxmlformats.org/drawingml/2006/table">
            <a:tbl>
              <a:tblPr firstRow="1" bandRow="1"/>
              <a:tblGrid>
                <a:gridCol w="1566041">
                  <a:extLst>
                    <a:ext uri="{9D8B030D-6E8A-4147-A177-3AD203B41FA5}">
                      <a16:colId xmlns="" xmlns:a16="http://schemas.microsoft.com/office/drawing/2014/main" val="20000"/>
                    </a:ext>
                  </a:extLst>
                </a:gridCol>
                <a:gridCol w="1566041">
                  <a:extLst>
                    <a:ext uri="{9D8B030D-6E8A-4147-A177-3AD203B41FA5}">
                      <a16:colId xmlns="" xmlns:a16="http://schemas.microsoft.com/office/drawing/2014/main" val="20001"/>
                    </a:ext>
                  </a:extLst>
                </a:gridCol>
                <a:gridCol w="1566041">
                  <a:extLst>
                    <a:ext uri="{9D8B030D-6E8A-4147-A177-3AD203B41FA5}">
                      <a16:colId xmlns="" xmlns:a16="http://schemas.microsoft.com/office/drawing/2014/main" val="20002"/>
                    </a:ext>
                  </a:extLst>
                </a:gridCol>
                <a:gridCol w="1566041">
                  <a:extLst>
                    <a:ext uri="{9D8B030D-6E8A-4147-A177-3AD203B41FA5}">
                      <a16:colId xmlns="" xmlns:a16="http://schemas.microsoft.com/office/drawing/2014/main" val="20003"/>
                    </a:ext>
                  </a:extLst>
                </a:gridCol>
                <a:gridCol w="1965434">
                  <a:extLst>
                    <a:ext uri="{9D8B030D-6E8A-4147-A177-3AD203B41FA5}">
                      <a16:colId xmlns="" xmlns:a16="http://schemas.microsoft.com/office/drawing/2014/main" val="20004"/>
                    </a:ext>
                  </a:extLst>
                </a:gridCol>
              </a:tblGrid>
              <a:tr h="331076">
                <a:tc rowSpan="2">
                  <a:txBody>
                    <a:bodyPr/>
                    <a:lstStyle/>
                    <a:p>
                      <a:pPr algn="ctr" rtl="0" fontAlgn="ctr"/>
                      <a:r>
                        <a:rPr lang="en-US" sz="2000" b="1" i="0" u="none" strike="noStrike">
                          <a:solidFill>
                            <a:srgbClr val="F3CD60"/>
                          </a:solidFill>
                          <a:effectLst/>
                          <a:latin typeface="Calibri"/>
                        </a:rPr>
                        <a:t>Program</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644E"/>
                    </a:solidFill>
                  </a:tcPr>
                </a:tc>
                <a:tc>
                  <a:txBody>
                    <a:bodyPr/>
                    <a:lstStyle/>
                    <a:p>
                      <a:pPr algn="ctr" rtl="0" fontAlgn="ctr"/>
                      <a:r>
                        <a:rPr lang="en-US" sz="2000" b="1" i="0" u="none" strike="noStrike">
                          <a:solidFill>
                            <a:srgbClr val="F3CD60"/>
                          </a:solidFill>
                          <a:effectLst/>
                          <a:latin typeface="Calibri"/>
                        </a:rPr>
                        <a:t>Regulation </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644E"/>
                    </a:solidFill>
                  </a:tcPr>
                </a:tc>
                <a:tc rowSpan="2">
                  <a:txBody>
                    <a:bodyPr/>
                    <a:lstStyle/>
                    <a:p>
                      <a:pPr algn="ctr" rtl="0" fontAlgn="ctr"/>
                      <a:r>
                        <a:rPr lang="en-US" sz="2000" b="1" i="0" u="none" strike="noStrike">
                          <a:solidFill>
                            <a:srgbClr val="F3CD60"/>
                          </a:solidFill>
                          <a:effectLst/>
                          <a:latin typeface="Calibri"/>
                        </a:rPr>
                        <a:t>Subactivity</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644E"/>
                    </a:solidFill>
                  </a:tcPr>
                </a:tc>
                <a:tc>
                  <a:txBody>
                    <a:bodyPr/>
                    <a:lstStyle/>
                    <a:p>
                      <a:pPr algn="ctr" rtl="0" fontAlgn="ctr"/>
                      <a:r>
                        <a:rPr lang="en-US" sz="2000" b="1" i="0" u="none" strike="noStrike">
                          <a:solidFill>
                            <a:srgbClr val="F3CD60"/>
                          </a:solidFill>
                          <a:effectLst/>
                          <a:latin typeface="Calibri"/>
                        </a:rPr>
                        <a:t>Budget</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644E"/>
                    </a:solidFill>
                  </a:tcPr>
                </a:tc>
                <a:tc rowSpan="2">
                  <a:txBody>
                    <a:bodyPr/>
                    <a:lstStyle/>
                    <a:p>
                      <a:pPr algn="ctr" rtl="0" fontAlgn="ctr"/>
                      <a:r>
                        <a:rPr lang="en-US" sz="2000" b="1" i="0" u="none" strike="noStrike">
                          <a:solidFill>
                            <a:srgbClr val="F3CD60"/>
                          </a:solidFill>
                          <a:effectLst/>
                          <a:latin typeface="Calibri"/>
                        </a:rPr>
                        <a:t>FTE (FY17)</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644E"/>
                    </a:solidFill>
                  </a:tcPr>
                </a:tc>
                <a:extLst>
                  <a:ext uri="{0D108BD9-81ED-4DB2-BD59-A6C34878D82A}">
                    <a16:rowId xmlns="" xmlns:a16="http://schemas.microsoft.com/office/drawing/2014/main" val="10000"/>
                  </a:ext>
                </a:extLst>
              </a:tr>
              <a:tr h="338959">
                <a:tc vMerge="1">
                  <a:txBody>
                    <a:bodyPr/>
                    <a:lstStyle/>
                    <a:p>
                      <a:endParaRPr lang="en-US"/>
                    </a:p>
                  </a:txBody>
                  <a:tcPr/>
                </a:tc>
                <a:tc>
                  <a:txBody>
                    <a:bodyPr/>
                    <a:lstStyle/>
                    <a:p>
                      <a:pPr algn="ctr" rtl="0" fontAlgn="ctr"/>
                      <a:r>
                        <a:rPr lang="en-US" sz="2000" b="1" i="0" u="none" strike="noStrike">
                          <a:solidFill>
                            <a:srgbClr val="F3CD60"/>
                          </a:solidFill>
                          <a:effectLst/>
                          <a:latin typeface="Calibri"/>
                        </a:rPr>
                        <a:t>(43 CFR)</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A5644E"/>
                    </a:solidFill>
                  </a:tcPr>
                </a:tc>
                <a:tc vMerge="1">
                  <a:txBody>
                    <a:bodyPr/>
                    <a:lstStyle/>
                    <a:p>
                      <a:endParaRPr lang="en-US"/>
                    </a:p>
                  </a:txBody>
                  <a:tcPr/>
                </a:tc>
                <a:tc>
                  <a:txBody>
                    <a:bodyPr/>
                    <a:lstStyle/>
                    <a:p>
                      <a:pPr algn="ctr" rtl="0" fontAlgn="ctr"/>
                      <a:r>
                        <a:rPr lang="en-US" sz="2000" b="1" i="0" u="none" strike="noStrike">
                          <a:solidFill>
                            <a:srgbClr val="F3CD60"/>
                          </a:solidFill>
                          <a:effectLst/>
                          <a:latin typeface="Calibri"/>
                        </a:rPr>
                        <a:t>(million $)</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A5644E"/>
                    </a:solidFill>
                  </a:tcPr>
                </a:tc>
                <a:tc vMerge="1">
                  <a:txBody>
                    <a:bodyPr/>
                    <a:lstStyle/>
                    <a:p>
                      <a:endParaRPr lang="en-US"/>
                    </a:p>
                  </a:txBody>
                  <a:tcPr/>
                </a:tc>
                <a:extLst>
                  <a:ext uri="{0D108BD9-81ED-4DB2-BD59-A6C34878D82A}">
                    <a16:rowId xmlns="" xmlns:a16="http://schemas.microsoft.com/office/drawing/2014/main" val="10001"/>
                  </a:ext>
                </a:extLst>
              </a:tr>
              <a:tr h="291662">
                <a:tc>
                  <a:txBody>
                    <a:bodyPr/>
                    <a:lstStyle/>
                    <a:p>
                      <a:pPr algn="l" rtl="0" fontAlgn="ctr"/>
                      <a:r>
                        <a:rPr lang="en-US" sz="1700" b="1" i="0" u="none" strike="noStrike">
                          <a:solidFill>
                            <a:srgbClr val="000000"/>
                          </a:solidFill>
                          <a:effectLst/>
                          <a:latin typeface="Calibri"/>
                        </a:rPr>
                        <a:t>Mining Law</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3809</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1990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39.7</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308</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extLst>
                  <a:ext uri="{0D108BD9-81ED-4DB2-BD59-A6C34878D82A}">
                    <a16:rowId xmlns="" xmlns:a16="http://schemas.microsoft.com/office/drawing/2014/main" val="10002"/>
                  </a:ext>
                </a:extLst>
              </a:tr>
              <a:tr h="559676">
                <a:tc>
                  <a:txBody>
                    <a:bodyPr/>
                    <a:lstStyle/>
                    <a:p>
                      <a:pPr algn="l" rtl="0" fontAlgn="ctr"/>
                      <a:r>
                        <a:rPr lang="en-US" sz="1700" b="1" i="0" u="none" strike="noStrike">
                          <a:solidFill>
                            <a:srgbClr val="000000"/>
                          </a:solidFill>
                          <a:effectLst/>
                          <a:latin typeface="Calibri"/>
                        </a:rPr>
                        <a:t>Non-Energy Leasables</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0" i="0" u="none" strike="noStrike">
                          <a:solidFill>
                            <a:srgbClr val="000000"/>
                          </a:solidFill>
                          <a:effectLst/>
                          <a:latin typeface="Calibri"/>
                        </a:rPr>
                        <a:t>3500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0" i="0" u="none" strike="noStrike">
                          <a:solidFill>
                            <a:srgbClr val="000000"/>
                          </a:solidFill>
                          <a:effectLst/>
                          <a:latin typeface="Calibri"/>
                        </a:rPr>
                        <a:t>1330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0" i="0" u="none" strike="noStrike">
                          <a:solidFill>
                            <a:srgbClr val="000000"/>
                          </a:solidFill>
                          <a:effectLst/>
                          <a:latin typeface="Calibri"/>
                        </a:rPr>
                        <a:t>11.9</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0" i="0" u="none" strike="noStrike">
                          <a:solidFill>
                            <a:srgbClr val="000000"/>
                          </a:solidFill>
                          <a:effectLst/>
                          <a:latin typeface="Calibri"/>
                        </a:rPr>
                        <a:t>81</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extLst>
                  <a:ext uri="{0D108BD9-81ED-4DB2-BD59-A6C34878D82A}">
                    <a16:rowId xmlns="" xmlns:a16="http://schemas.microsoft.com/office/drawing/2014/main" val="10003"/>
                  </a:ext>
                </a:extLst>
              </a:tr>
              <a:tr h="559676">
                <a:tc>
                  <a:txBody>
                    <a:bodyPr/>
                    <a:lstStyle/>
                    <a:p>
                      <a:pPr algn="l" rtl="0" fontAlgn="ctr"/>
                      <a:r>
                        <a:rPr lang="en-US" sz="1700" b="1" i="0" u="none" strike="noStrike">
                          <a:solidFill>
                            <a:srgbClr val="000000"/>
                          </a:solidFill>
                          <a:effectLst/>
                          <a:latin typeface="Calibri"/>
                        </a:rPr>
                        <a:t>Mineral Materials</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3600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1330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(share of above)</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(share of above)</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extLst>
                  <a:ext uri="{0D108BD9-81ED-4DB2-BD59-A6C34878D82A}">
                    <a16:rowId xmlns="" xmlns:a16="http://schemas.microsoft.com/office/drawing/2014/main" val="10004"/>
                  </a:ext>
                </a:extLst>
              </a:tr>
              <a:tr h="283779">
                <a:tc>
                  <a:txBody>
                    <a:bodyPr/>
                    <a:lstStyle/>
                    <a:p>
                      <a:pPr algn="l" rtl="0" fontAlgn="ctr"/>
                      <a:r>
                        <a:rPr lang="en-US" sz="2800" b="1" i="0" u="none" strike="noStrike" dirty="0">
                          <a:solidFill>
                            <a:srgbClr val="000000"/>
                          </a:solidFill>
                          <a:effectLst/>
                          <a:latin typeface="Calibri"/>
                        </a:rPr>
                        <a:t>Coal </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2400" b="0" i="0" u="none" strike="noStrike" dirty="0">
                          <a:solidFill>
                            <a:srgbClr val="000000"/>
                          </a:solidFill>
                          <a:effectLst/>
                          <a:latin typeface="Calibri"/>
                        </a:rPr>
                        <a:t>3400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2400" b="0" i="0" u="none" strike="noStrike" dirty="0">
                          <a:solidFill>
                            <a:srgbClr val="000000"/>
                          </a:solidFill>
                          <a:effectLst/>
                          <a:latin typeface="Calibri"/>
                        </a:rPr>
                        <a:t>1320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2400" b="0" i="0" u="none" strike="noStrike" dirty="0">
                          <a:solidFill>
                            <a:srgbClr val="000000"/>
                          </a:solidFill>
                          <a:effectLst/>
                          <a:latin typeface="Calibri"/>
                        </a:rPr>
                        <a:t>10.87</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2400" b="0" i="0" u="none" strike="noStrike" dirty="0" smtClean="0">
                          <a:solidFill>
                            <a:srgbClr val="000000"/>
                          </a:solidFill>
                          <a:effectLst/>
                          <a:latin typeface="Calibri"/>
                        </a:rPr>
                        <a:t>71</a:t>
                      </a:r>
                      <a:endParaRPr lang="en-US" sz="2400" b="0" i="0" u="none" strike="noStrike" dirty="0">
                        <a:solidFill>
                          <a:srgbClr val="000000"/>
                        </a:solidFill>
                        <a:effectLst/>
                        <a:latin typeface="Calibri"/>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extLst>
                  <a:ext uri="{0D108BD9-81ED-4DB2-BD59-A6C34878D82A}">
                    <a16:rowId xmlns="" xmlns:a16="http://schemas.microsoft.com/office/drawing/2014/main" val="10005"/>
                  </a:ext>
                </a:extLst>
              </a:tr>
              <a:tr h="559676">
                <a:tc>
                  <a:txBody>
                    <a:bodyPr/>
                    <a:lstStyle/>
                    <a:p>
                      <a:pPr algn="l" rtl="0" fontAlgn="ctr"/>
                      <a:r>
                        <a:rPr lang="en-US" sz="1700" b="1" i="0" u="none" strike="noStrike">
                          <a:solidFill>
                            <a:srgbClr val="000000"/>
                          </a:solidFill>
                          <a:effectLst/>
                          <a:latin typeface="Calibri"/>
                        </a:rPr>
                        <a:t>Oil Shale – Tar Sands</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3900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1310</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a:solidFill>
                            <a:srgbClr val="000000"/>
                          </a:solidFill>
                          <a:effectLst/>
                          <a:latin typeface="Calibri"/>
                        </a:rPr>
                        <a:t>--</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tc>
                  <a:txBody>
                    <a:bodyPr/>
                    <a:lstStyle/>
                    <a:p>
                      <a:pPr algn="ctr" rtl="0" fontAlgn="ctr"/>
                      <a:r>
                        <a:rPr lang="en-US" sz="1500" b="0" i="0" u="none" strike="noStrike" dirty="0">
                          <a:solidFill>
                            <a:srgbClr val="000000"/>
                          </a:solidFill>
                          <a:effectLst/>
                          <a:latin typeface="Calibri"/>
                        </a:rPr>
                        <a:t>--</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3D0"/>
                    </a:solidFill>
                  </a:tcPr>
                </a:tc>
                <a:extLst>
                  <a:ext uri="{0D108BD9-81ED-4DB2-BD59-A6C34878D82A}">
                    <a16:rowId xmlns="" xmlns:a16="http://schemas.microsoft.com/office/drawing/2014/main" val="10006"/>
                  </a:ext>
                </a:extLst>
              </a:tr>
              <a:tr h="283779">
                <a:tc>
                  <a:txBody>
                    <a:bodyPr/>
                    <a:lstStyle/>
                    <a:p>
                      <a:pPr algn="l" rtl="0" fontAlgn="ctr"/>
                      <a:r>
                        <a:rPr lang="en-US" sz="1700" b="1" i="0" u="none" strike="noStrike">
                          <a:solidFill>
                            <a:srgbClr val="000000"/>
                          </a:solidFill>
                          <a:effectLst/>
                          <a:latin typeface="Calibri"/>
                        </a:rPr>
                        <a:t> </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500" b="0" i="0" u="none" strike="noStrike">
                          <a:solidFill>
                            <a:srgbClr val="000000"/>
                          </a:solidFill>
                          <a:effectLst/>
                          <a:latin typeface="Calibri"/>
                        </a:rPr>
                        <a:t> </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500" b="1" i="0" u="none" strike="noStrike">
                          <a:solidFill>
                            <a:srgbClr val="000000"/>
                          </a:solidFill>
                          <a:effectLst/>
                          <a:latin typeface="Calibri"/>
                        </a:rPr>
                        <a:t>Total:</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1" i="0" u="none" strike="noStrike">
                          <a:solidFill>
                            <a:srgbClr val="000000"/>
                          </a:solidFill>
                          <a:effectLst/>
                          <a:latin typeface="Calibri"/>
                        </a:rPr>
                        <a:t>62.47</a:t>
                      </a: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tc>
                  <a:txBody>
                    <a:bodyPr/>
                    <a:lstStyle/>
                    <a:p>
                      <a:pPr algn="ctr" rtl="0" fontAlgn="ctr"/>
                      <a:r>
                        <a:rPr lang="en-US" sz="1500" b="1" i="0" u="none" strike="noStrike" dirty="0" smtClean="0">
                          <a:solidFill>
                            <a:srgbClr val="000000"/>
                          </a:solidFill>
                          <a:effectLst/>
                          <a:latin typeface="Calibri"/>
                        </a:rPr>
                        <a:t>460</a:t>
                      </a:r>
                      <a:endParaRPr lang="en-US" sz="1500" b="1" i="0" u="none" strike="noStrike" dirty="0">
                        <a:solidFill>
                          <a:srgbClr val="000000"/>
                        </a:solidFill>
                        <a:effectLst/>
                        <a:latin typeface="Calibri"/>
                      </a:endParaRPr>
                    </a:p>
                  </a:txBody>
                  <a:tcPr marL="7883" marR="7883" marT="78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AE9"/>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0293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720080"/>
          </a:xfrm>
        </p:spPr>
        <p:txBody>
          <a:bodyPr>
            <a:noAutofit/>
          </a:bodyPr>
          <a:lstStyle/>
          <a:p>
            <a:r>
              <a:rPr lang="en-US" sz="4800" b="1" dirty="0" smtClean="0"/>
              <a:t>Coal Program</a:t>
            </a:r>
            <a:endParaRPr lang="en-US" sz="4800" b="1" dirty="0"/>
          </a:p>
        </p:txBody>
      </p:sp>
      <p:pic>
        <p:nvPicPr>
          <p:cNvPr id="8" name="Content Placeholder 7" descr="U:\My Documents\My Documents Old Computer\Miscellaneous\Pictures&amp;PPPresentations\Peabody 10.19.10\NARM_coal_wall_d-FINAL-SAFE cop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5849" y="1988840"/>
            <a:ext cx="7828559" cy="410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11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80728"/>
            <a:ext cx="9144000" cy="707886"/>
          </a:xfrm>
          <a:prstGeom prst="rect">
            <a:avLst/>
          </a:prstGeom>
          <a:noFill/>
        </p:spPr>
        <p:txBody>
          <a:bodyPr wrap="square" rtlCol="0">
            <a:spAutoFit/>
          </a:bodyPr>
          <a:lstStyle/>
          <a:p>
            <a:pPr algn="ctr"/>
            <a:r>
              <a:rPr lang="en-US" sz="4000" b="1" dirty="0" smtClean="0">
                <a:solidFill>
                  <a:srgbClr val="000000"/>
                </a:solidFill>
              </a:rPr>
              <a:t>Coal </a:t>
            </a:r>
            <a:r>
              <a:rPr lang="en-US" sz="4000" b="1" dirty="0">
                <a:solidFill>
                  <a:srgbClr val="000000"/>
                </a:solidFill>
              </a:rPr>
              <a:t>Program </a:t>
            </a:r>
            <a:r>
              <a:rPr lang="en-US" sz="4000" b="1" dirty="0" smtClean="0">
                <a:solidFill>
                  <a:srgbClr val="000000"/>
                </a:solidFill>
              </a:rPr>
              <a:t>Statistics</a:t>
            </a:r>
            <a:endParaRPr lang="en-CA" sz="4000" dirty="0">
              <a:solidFill>
                <a:schemeClr val="tx1">
                  <a:lumMod val="50000"/>
                  <a:lumOff val="50000"/>
                </a:schemeClr>
              </a:solidFill>
              <a:latin typeface="Franklin Gothic Medium" panose="020B0603020102020204" pitchFamily="34" charset="0"/>
              <a:ea typeface="Roboto" panose="02000000000000000000" pitchFamily="2" charset="0"/>
            </a:endParaRPr>
          </a:p>
        </p:txBody>
      </p:sp>
      <p:sp>
        <p:nvSpPr>
          <p:cNvPr id="7" name="Content Placeholder 2"/>
          <p:cNvSpPr txBox="1">
            <a:spLocks/>
          </p:cNvSpPr>
          <p:nvPr/>
        </p:nvSpPr>
        <p:spPr>
          <a:xfrm>
            <a:off x="-40833" y="1628800"/>
            <a:ext cx="9179049" cy="50405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Clr>
                <a:schemeClr val="tx1"/>
              </a:buClr>
              <a:buSzPct val="105000"/>
              <a:buNone/>
            </a:pPr>
            <a:r>
              <a:rPr lang="en-US" b="1" dirty="0" smtClean="0">
                <a:solidFill>
                  <a:srgbClr val="000000"/>
                </a:solidFill>
              </a:rPr>
              <a:t>In </a:t>
            </a:r>
            <a:r>
              <a:rPr lang="en-US" b="1" dirty="0">
                <a:solidFill>
                  <a:srgbClr val="000000"/>
                </a:solidFill>
              </a:rPr>
              <a:t>the last 10 years (</a:t>
            </a:r>
            <a:r>
              <a:rPr lang="en-US" b="1" dirty="0" smtClean="0">
                <a:solidFill>
                  <a:srgbClr val="000000"/>
                </a:solidFill>
              </a:rPr>
              <a:t>2007-2016*):</a:t>
            </a:r>
          </a:p>
          <a:p>
            <a:pPr lvl="1">
              <a:buClr>
                <a:schemeClr val="tx1"/>
              </a:buClr>
              <a:buSzPct val="105000"/>
              <a:buFont typeface="Arial" panose="020B0604020202020204" pitchFamily="34" charset="0"/>
              <a:buChar char="•"/>
            </a:pPr>
            <a:r>
              <a:rPr lang="en-US" sz="3200" dirty="0" smtClean="0">
                <a:solidFill>
                  <a:srgbClr val="000000"/>
                </a:solidFill>
              </a:rPr>
              <a:t>BLM produced </a:t>
            </a:r>
            <a:r>
              <a:rPr lang="en-US" sz="3200" dirty="0">
                <a:solidFill>
                  <a:srgbClr val="000000"/>
                </a:solidFill>
              </a:rPr>
              <a:t>approximately </a:t>
            </a:r>
            <a:r>
              <a:rPr lang="en-US" sz="3200" dirty="0" smtClean="0">
                <a:solidFill>
                  <a:srgbClr val="000000"/>
                </a:solidFill>
              </a:rPr>
              <a:t>4.2 </a:t>
            </a:r>
            <a:r>
              <a:rPr lang="en-US" sz="3200" dirty="0">
                <a:solidFill>
                  <a:srgbClr val="000000"/>
                </a:solidFill>
              </a:rPr>
              <a:t>billion tons, worth over $63.4 </a:t>
            </a:r>
            <a:r>
              <a:rPr lang="en-US" sz="3200" dirty="0" smtClean="0">
                <a:solidFill>
                  <a:srgbClr val="000000"/>
                </a:solidFill>
              </a:rPr>
              <a:t>billion</a:t>
            </a:r>
            <a:endParaRPr lang="en-US" sz="3200" baseline="30000" dirty="0">
              <a:solidFill>
                <a:srgbClr val="000000"/>
              </a:solidFill>
            </a:endParaRPr>
          </a:p>
          <a:p>
            <a:pPr lvl="1">
              <a:buClr>
                <a:schemeClr val="tx1"/>
              </a:buClr>
              <a:buSzPct val="105000"/>
              <a:buFont typeface="Arial" panose="020B0604020202020204" pitchFamily="34" charset="0"/>
              <a:buChar char="•"/>
            </a:pPr>
            <a:r>
              <a:rPr lang="en-US" sz="3200" dirty="0">
                <a:solidFill>
                  <a:srgbClr val="000000"/>
                </a:solidFill>
              </a:rPr>
              <a:t>P</a:t>
            </a:r>
            <a:r>
              <a:rPr lang="en-US" sz="3200" dirty="0" smtClean="0">
                <a:solidFill>
                  <a:srgbClr val="000000"/>
                </a:solidFill>
              </a:rPr>
              <a:t>roduction </a:t>
            </a:r>
            <a:r>
              <a:rPr lang="en-US" sz="3200" dirty="0">
                <a:solidFill>
                  <a:srgbClr val="000000"/>
                </a:solidFill>
              </a:rPr>
              <a:t>generated </a:t>
            </a:r>
            <a:r>
              <a:rPr lang="en-US" sz="3200" dirty="0" smtClean="0">
                <a:solidFill>
                  <a:srgbClr val="000000"/>
                </a:solidFill>
              </a:rPr>
              <a:t>$10.68 </a:t>
            </a:r>
            <a:r>
              <a:rPr lang="en-US" sz="3200" dirty="0">
                <a:solidFill>
                  <a:srgbClr val="000000"/>
                </a:solidFill>
              </a:rPr>
              <a:t>billion in </a:t>
            </a:r>
            <a:r>
              <a:rPr lang="en-US" sz="3200" dirty="0" smtClean="0">
                <a:solidFill>
                  <a:srgbClr val="000000"/>
                </a:solidFill>
              </a:rPr>
              <a:t>royalties, rents</a:t>
            </a:r>
            <a:r>
              <a:rPr lang="en-US" sz="3200" dirty="0">
                <a:solidFill>
                  <a:srgbClr val="000000"/>
                </a:solidFill>
              </a:rPr>
              <a:t>, </a:t>
            </a:r>
            <a:r>
              <a:rPr lang="en-US" sz="3200" dirty="0" smtClean="0">
                <a:solidFill>
                  <a:srgbClr val="000000"/>
                </a:solidFill>
              </a:rPr>
              <a:t>bonuses payments</a:t>
            </a:r>
            <a:endParaRPr lang="en-US" sz="3200" dirty="0">
              <a:solidFill>
                <a:srgbClr val="000000"/>
              </a:solidFill>
            </a:endParaRPr>
          </a:p>
          <a:p>
            <a:pPr lvl="1">
              <a:buClr>
                <a:schemeClr val="tx1"/>
              </a:buClr>
              <a:buSzPct val="105000"/>
              <a:buFont typeface="Arial" panose="020B0604020202020204" pitchFamily="34" charset="0"/>
              <a:buChar char="•"/>
            </a:pPr>
            <a:r>
              <a:rPr lang="en-US" sz="3200" dirty="0">
                <a:solidFill>
                  <a:srgbClr val="000000"/>
                </a:solidFill>
              </a:rPr>
              <a:t>BLM held </a:t>
            </a:r>
            <a:r>
              <a:rPr lang="en-US" sz="3200" dirty="0" smtClean="0">
                <a:solidFill>
                  <a:srgbClr val="000000"/>
                </a:solidFill>
              </a:rPr>
              <a:t>27 coal </a:t>
            </a:r>
            <a:r>
              <a:rPr lang="en-US" sz="3200" dirty="0">
                <a:solidFill>
                  <a:srgbClr val="000000"/>
                </a:solidFill>
              </a:rPr>
              <a:t>lease </a:t>
            </a:r>
            <a:r>
              <a:rPr lang="en-US" sz="3200" dirty="0" smtClean="0">
                <a:solidFill>
                  <a:srgbClr val="000000"/>
                </a:solidFill>
              </a:rPr>
              <a:t>sales</a:t>
            </a:r>
          </a:p>
          <a:p>
            <a:pPr lvl="1">
              <a:buClr>
                <a:schemeClr val="tx1"/>
              </a:buClr>
              <a:buSzPct val="105000"/>
              <a:buFont typeface="Arial" panose="020B0604020202020204" pitchFamily="34" charset="0"/>
              <a:buChar char="•"/>
            </a:pPr>
            <a:r>
              <a:rPr lang="en-US" sz="3200" dirty="0" smtClean="0">
                <a:solidFill>
                  <a:srgbClr val="000000"/>
                </a:solidFill>
              </a:rPr>
              <a:t>Coal </a:t>
            </a:r>
            <a:r>
              <a:rPr lang="en-US" sz="3200" dirty="0">
                <a:solidFill>
                  <a:srgbClr val="000000"/>
                </a:solidFill>
              </a:rPr>
              <a:t>generated 42% of the Nation’s </a:t>
            </a:r>
            <a:r>
              <a:rPr lang="en-US" sz="3200" dirty="0" smtClean="0">
                <a:solidFill>
                  <a:srgbClr val="000000"/>
                </a:solidFill>
              </a:rPr>
              <a:t>electricity</a:t>
            </a:r>
          </a:p>
          <a:p>
            <a:pPr lvl="1">
              <a:buClr>
                <a:schemeClr val="tx1"/>
              </a:buClr>
              <a:buSzPct val="105000"/>
              <a:buFont typeface="Arial" panose="020B0604020202020204" pitchFamily="34" charset="0"/>
              <a:buChar char="•"/>
            </a:pPr>
            <a:r>
              <a:rPr lang="en-US" sz="3200" dirty="0" smtClean="0">
                <a:solidFill>
                  <a:srgbClr val="000000"/>
                </a:solidFill>
              </a:rPr>
              <a:t>40</a:t>
            </a:r>
            <a:r>
              <a:rPr lang="en-US" sz="3200" dirty="0">
                <a:solidFill>
                  <a:srgbClr val="000000"/>
                </a:solidFill>
              </a:rPr>
              <a:t>% of the Nation’s coal was produced from Federal </a:t>
            </a:r>
            <a:r>
              <a:rPr lang="en-US" sz="3200" dirty="0" smtClean="0">
                <a:solidFill>
                  <a:srgbClr val="000000"/>
                </a:solidFill>
              </a:rPr>
              <a:t>lands</a:t>
            </a:r>
          </a:p>
          <a:p>
            <a:pPr marL="457200" lvl="1" indent="0">
              <a:buClr>
                <a:schemeClr val="tx1"/>
              </a:buClr>
              <a:buSzPct val="105000"/>
              <a:buNone/>
            </a:pPr>
            <a:r>
              <a:rPr lang="en-US" sz="2600" i="1" dirty="0" smtClean="0">
                <a:ea typeface="Calibri"/>
                <a:cs typeface="Calibri"/>
                <a:sym typeface="Calibri"/>
              </a:rPr>
              <a:t>*Full data set by calendar year only available through 2016.</a:t>
            </a:r>
            <a:endParaRPr lang="en-US" sz="2200" i="1" dirty="0" smtClean="0">
              <a:solidFill>
                <a:srgbClr val="000000"/>
              </a:solidFill>
              <a:ea typeface="Calibri"/>
              <a:cs typeface="Calibri"/>
              <a:sym typeface="Calibri"/>
            </a:endParaRPr>
          </a:p>
          <a:p>
            <a:pPr marL="457200" lvl="1" indent="0">
              <a:buClr>
                <a:schemeClr val="tx1"/>
              </a:buClr>
              <a:buSzPct val="105000"/>
              <a:buNone/>
            </a:pPr>
            <a:endParaRPr lang="en-US" sz="3200" dirty="0">
              <a:solidFill>
                <a:srgbClr val="000000"/>
              </a:solidFill>
            </a:endParaRPr>
          </a:p>
          <a:p>
            <a:pPr marL="914400" lvl="2" indent="0">
              <a:buClr>
                <a:schemeClr val="tx1"/>
              </a:buClr>
              <a:buSzPct val="105000"/>
              <a:buNone/>
            </a:pPr>
            <a:endParaRPr lang="en-US" sz="2800" dirty="0" smtClean="0">
              <a:solidFill>
                <a:srgbClr val="000000"/>
              </a:solidFill>
            </a:endParaRPr>
          </a:p>
          <a:p>
            <a:pPr marL="919163" lvl="3" indent="0">
              <a:buClr>
                <a:schemeClr val="tx1"/>
              </a:buClr>
              <a:buSzPct val="105000"/>
              <a:buNone/>
            </a:pPr>
            <a:endParaRPr lang="en-US" sz="1700" dirty="0">
              <a:solidFill>
                <a:srgbClr val="000000"/>
              </a:solidFill>
            </a:endParaRPr>
          </a:p>
          <a:p>
            <a:pPr marL="919163" lvl="3" indent="0">
              <a:buClr>
                <a:schemeClr val="tx1"/>
              </a:buClr>
              <a:buSzPct val="105000"/>
              <a:buNone/>
            </a:pPr>
            <a:endParaRPr lang="en-US" sz="2000" dirty="0">
              <a:solidFill>
                <a:srgbClr val="000000"/>
              </a:solidFill>
            </a:endParaRPr>
          </a:p>
        </p:txBody>
      </p:sp>
    </p:spTree>
    <p:extLst>
      <p:ext uri="{BB962C8B-B14F-4D97-AF65-F5344CB8AC3E}">
        <p14:creationId xmlns:p14="http://schemas.microsoft.com/office/powerpoint/2010/main" val="1150413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U:\WO-320\Federal_OnShore_Minerals croppe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7" y="1124744"/>
            <a:ext cx="7868339" cy="55540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76069" y="863841"/>
            <a:ext cx="8229600" cy="762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0000"/>
                </a:solidFill>
              </a:rPr>
              <a:t>Public Lands, </a:t>
            </a:r>
            <a:r>
              <a:rPr lang="en-US" sz="2800" b="1" dirty="0" smtClean="0">
                <a:solidFill>
                  <a:srgbClr val="000000"/>
                </a:solidFill>
              </a:rPr>
              <a:t>Onshore </a:t>
            </a:r>
            <a:r>
              <a:rPr lang="en-US" sz="2800" b="1" dirty="0">
                <a:solidFill>
                  <a:srgbClr val="000000"/>
                </a:solidFill>
              </a:rPr>
              <a:t>Federal and</a:t>
            </a:r>
          </a:p>
          <a:p>
            <a:r>
              <a:rPr lang="en-US" sz="2800" b="1" dirty="0">
                <a:solidFill>
                  <a:srgbClr val="000000"/>
                </a:solidFill>
              </a:rPr>
              <a:t>Indian Minerals in Lands of the U.S</a:t>
            </a:r>
            <a:r>
              <a:rPr lang="en-US" sz="2800" b="1" dirty="0" smtClean="0">
                <a:solidFill>
                  <a:srgbClr val="000000"/>
                </a:solidFill>
              </a:rPr>
              <a:t>.</a:t>
            </a:r>
          </a:p>
          <a:p>
            <a:r>
              <a:rPr lang="en-US" sz="2800" b="1" dirty="0" smtClean="0">
                <a:solidFill>
                  <a:srgbClr val="000000"/>
                </a:solidFill>
              </a:rPr>
              <a:t>(Lower 48 States)</a:t>
            </a:r>
            <a:endParaRPr lang="en-US" sz="2800" b="1" dirty="0">
              <a:solidFill>
                <a:srgbClr val="000000"/>
              </a:solidFill>
            </a:endParaRPr>
          </a:p>
        </p:txBody>
      </p:sp>
    </p:spTree>
    <p:extLst>
      <p:ext uri="{BB962C8B-B14F-4D97-AF65-F5344CB8AC3E}">
        <p14:creationId xmlns:p14="http://schemas.microsoft.com/office/powerpoint/2010/main" val="353801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2060848"/>
            <a:ext cx="7416824" cy="369332"/>
          </a:xfrm>
          <a:prstGeom prst="rect">
            <a:avLst/>
          </a:prstGeom>
          <a:noFill/>
        </p:spPr>
        <p:txBody>
          <a:bodyPr wrap="square" rtlCol="0">
            <a:spAutoFit/>
          </a:bodyPr>
          <a:lstStyle/>
          <a:p>
            <a:r>
              <a:rPr lang="en-US" dirty="0">
                <a:solidFill>
                  <a:schemeClr val="tx1">
                    <a:lumMod val="50000"/>
                    <a:lumOff val="50000"/>
                  </a:schemeClr>
                </a:solidFill>
                <a:latin typeface="Franklin Gothic Medium" panose="020B0603020102020204" pitchFamily="34" charset="0"/>
              </a:rPr>
              <a:t>Supporting Text</a:t>
            </a:r>
            <a:endParaRPr lang="en-CA" dirty="0">
              <a:solidFill>
                <a:schemeClr val="tx1">
                  <a:lumMod val="50000"/>
                  <a:lumOff val="50000"/>
                </a:schemeClr>
              </a:solidFill>
              <a:latin typeface="Franklin Gothic Medium" panose="020B0603020102020204" pitchFamily="34" charset="0"/>
            </a:endParaRPr>
          </a:p>
        </p:txBody>
      </p:sp>
      <p:pic>
        <p:nvPicPr>
          <p:cNvPr id="5" name="Picture 3" descr="U:\WO-320\Coal\us_coal usgs2.tif"/>
          <p:cNvPicPr>
            <a:picLocks noChangeAspect="1" noChangeArrowheads="1"/>
          </p:cNvPicPr>
          <p:nvPr/>
        </p:nvPicPr>
        <p:blipFill rotWithShape="1">
          <a:blip r:embed="rId3">
            <a:extLst>
              <a:ext uri="{28A0092B-C50C-407E-A947-70E740481C1C}">
                <a14:useLocalDpi xmlns:a14="http://schemas.microsoft.com/office/drawing/2010/main" val="0"/>
              </a:ext>
            </a:extLst>
          </a:blip>
          <a:srcRect t="1131"/>
          <a:stretch/>
        </p:blipFill>
        <p:spPr bwMode="auto">
          <a:xfrm>
            <a:off x="179512" y="1124744"/>
            <a:ext cx="8824878" cy="54997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76069" y="863841"/>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0000"/>
                </a:solidFill>
              </a:rPr>
              <a:t>Coal Fields of the Lower-48 United States</a:t>
            </a:r>
          </a:p>
        </p:txBody>
      </p:sp>
      <p:sp>
        <p:nvSpPr>
          <p:cNvPr id="4" name="Oval 3"/>
          <p:cNvSpPr/>
          <p:nvPr/>
        </p:nvSpPr>
        <p:spPr>
          <a:xfrm rot="1306554">
            <a:off x="1858031" y="1455040"/>
            <a:ext cx="2129314" cy="2906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flipH="1">
            <a:off x="421788" y="5373216"/>
            <a:ext cx="2350012" cy="646331"/>
          </a:xfrm>
          <a:prstGeom prst="rect">
            <a:avLst/>
          </a:prstGeom>
          <a:noFill/>
        </p:spPr>
        <p:txBody>
          <a:bodyPr wrap="square" rtlCol="0">
            <a:spAutoFit/>
          </a:bodyPr>
          <a:lstStyle/>
          <a:p>
            <a:r>
              <a:rPr lang="en-US" b="1" dirty="0">
                <a:solidFill>
                  <a:srgbClr val="FF0000"/>
                </a:solidFill>
              </a:rPr>
              <a:t>Main Federal Coal Producing Areas</a:t>
            </a:r>
          </a:p>
        </p:txBody>
      </p:sp>
    </p:spTree>
    <p:extLst>
      <p:ext uri="{BB962C8B-B14F-4D97-AF65-F5344CB8AC3E}">
        <p14:creationId xmlns:p14="http://schemas.microsoft.com/office/powerpoint/2010/main" val="360127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1020" y="1124744"/>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0000"/>
                </a:solidFill>
              </a:rPr>
              <a:t>Coal Leasing Authorities</a:t>
            </a:r>
          </a:p>
        </p:txBody>
      </p:sp>
      <p:sp>
        <p:nvSpPr>
          <p:cNvPr id="3" name="Rectangle 2"/>
          <p:cNvSpPr/>
          <p:nvPr/>
        </p:nvSpPr>
        <p:spPr>
          <a:xfrm>
            <a:off x="539552" y="2204864"/>
            <a:ext cx="7815733" cy="3539430"/>
          </a:xfrm>
          <a:prstGeom prst="rect">
            <a:avLst/>
          </a:prstGeom>
        </p:spPr>
        <p:txBody>
          <a:bodyPr wrap="square">
            <a:spAutoFit/>
          </a:bodyPr>
          <a:lstStyle/>
          <a:p>
            <a:pPr marL="285750" indent="-285750">
              <a:buFont typeface="Arial" panose="020B0604020202020204" pitchFamily="34" charset="0"/>
              <a:buChar char="•"/>
            </a:pPr>
            <a:r>
              <a:rPr lang="en-US" sz="2800" dirty="0"/>
              <a:t>Mineral Leasing Act of 1920</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Federal Coal Leasing Amendments Act of 1976</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Federal Land Policy and Management Act of 1976</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Surface Mining Control </a:t>
            </a:r>
            <a:r>
              <a:rPr lang="en-US" sz="2800" dirty="0" smtClean="0"/>
              <a:t>and Reclamation </a:t>
            </a:r>
            <a:r>
              <a:rPr lang="en-US" sz="2800" dirty="0"/>
              <a:t>Act (SMCRA) </a:t>
            </a:r>
            <a:r>
              <a:rPr lang="en-US" sz="2800" dirty="0" smtClean="0"/>
              <a:t>of </a:t>
            </a:r>
            <a:r>
              <a:rPr lang="en-US" sz="2800" dirty="0"/>
              <a:t>1977</a:t>
            </a:r>
          </a:p>
        </p:txBody>
      </p:sp>
    </p:spTree>
    <p:extLst>
      <p:ext uri="{BB962C8B-B14F-4D97-AF65-F5344CB8AC3E}">
        <p14:creationId xmlns:p14="http://schemas.microsoft.com/office/powerpoint/2010/main" val="3142576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196752"/>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rPr>
              <a:t>General Steps for Federal Coal Leasing and Mining</a:t>
            </a:r>
            <a:endParaRPr lang="en-US" sz="2800" b="1" dirty="0">
              <a:solidFill>
                <a:srgbClr val="000000"/>
              </a:solidFill>
            </a:endParaRPr>
          </a:p>
        </p:txBody>
      </p:sp>
      <p:sp>
        <p:nvSpPr>
          <p:cNvPr id="7" name="Content Placeholder 2"/>
          <p:cNvSpPr txBox="1">
            <a:spLocks/>
          </p:cNvSpPr>
          <p:nvPr/>
        </p:nvSpPr>
        <p:spPr>
          <a:xfrm>
            <a:off x="382317" y="1991916"/>
            <a:ext cx="8229600" cy="42551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chemeClr val="tx1"/>
              </a:buClr>
              <a:buSzPct val="105000"/>
              <a:buFont typeface="Wingdings" panose="05000000000000000000" pitchFamily="2" charset="2"/>
              <a:buChar char="§"/>
            </a:pPr>
            <a:r>
              <a:rPr lang="en-US" sz="2000" dirty="0" smtClean="0">
                <a:solidFill>
                  <a:srgbClr val="000000"/>
                </a:solidFill>
              </a:rPr>
              <a:t>Land Use Planning</a:t>
            </a:r>
          </a:p>
          <a:p>
            <a:pPr lvl="1">
              <a:buClr>
                <a:schemeClr val="tx1"/>
              </a:buClr>
              <a:buSzPct val="105000"/>
              <a:buFont typeface="Wingdings" panose="05000000000000000000" pitchFamily="2" charset="2"/>
              <a:buChar char="§"/>
            </a:pPr>
            <a:r>
              <a:rPr lang="en-US" sz="2000" dirty="0" smtClean="0">
                <a:solidFill>
                  <a:srgbClr val="000000"/>
                </a:solidFill>
              </a:rPr>
              <a:t>Application Submittal</a:t>
            </a:r>
          </a:p>
          <a:p>
            <a:pPr lvl="1">
              <a:buClr>
                <a:schemeClr val="tx1"/>
              </a:buClr>
              <a:buSzPct val="105000"/>
              <a:buFont typeface="Wingdings" panose="05000000000000000000" pitchFamily="2" charset="2"/>
              <a:buChar char="§"/>
            </a:pPr>
            <a:r>
              <a:rPr lang="en-US" sz="2000" dirty="0" smtClean="0">
                <a:solidFill>
                  <a:srgbClr val="000000"/>
                </a:solidFill>
              </a:rPr>
              <a:t>Environmental Analysis</a:t>
            </a:r>
          </a:p>
          <a:p>
            <a:pPr lvl="1">
              <a:buClr>
                <a:schemeClr val="tx1"/>
              </a:buClr>
              <a:buSzPct val="105000"/>
              <a:buFont typeface="Wingdings" panose="05000000000000000000" pitchFamily="2" charset="2"/>
              <a:buChar char="§"/>
            </a:pPr>
            <a:r>
              <a:rPr lang="en-US" sz="2000" dirty="0" smtClean="0">
                <a:solidFill>
                  <a:srgbClr val="000000"/>
                </a:solidFill>
              </a:rPr>
              <a:t>Mineral Authorization (Right of Entry)</a:t>
            </a:r>
          </a:p>
          <a:p>
            <a:pPr lvl="2">
              <a:buClr>
                <a:schemeClr val="tx1"/>
              </a:buClr>
              <a:buSzPct val="105000"/>
              <a:buFont typeface="Wingdings" panose="05000000000000000000" pitchFamily="2" charset="2"/>
              <a:buChar char="§"/>
            </a:pPr>
            <a:r>
              <a:rPr lang="en-US" sz="2000" dirty="0" smtClean="0">
                <a:solidFill>
                  <a:srgbClr val="000000"/>
                </a:solidFill>
              </a:rPr>
              <a:t>Coal lease sale (bonus bid revenue generated)</a:t>
            </a:r>
          </a:p>
          <a:p>
            <a:pPr lvl="1">
              <a:buClr>
                <a:schemeClr val="tx1"/>
              </a:buClr>
              <a:buSzPct val="105000"/>
              <a:buFont typeface="Wingdings" panose="05000000000000000000" pitchFamily="2" charset="2"/>
              <a:buChar char="§"/>
            </a:pPr>
            <a:r>
              <a:rPr lang="en-US" sz="2000" dirty="0" smtClean="0">
                <a:solidFill>
                  <a:srgbClr val="000000"/>
                </a:solidFill>
              </a:rPr>
              <a:t>SMCRA Permit (Right to Mine)</a:t>
            </a:r>
          </a:p>
          <a:p>
            <a:pPr lvl="2">
              <a:buClr>
                <a:schemeClr val="tx1"/>
              </a:buClr>
              <a:buSzPct val="105000"/>
              <a:buFont typeface="Wingdings" panose="05000000000000000000" pitchFamily="2" charset="2"/>
              <a:buChar char="§"/>
            </a:pPr>
            <a:r>
              <a:rPr lang="en-US" sz="2000" dirty="0" smtClean="0">
                <a:solidFill>
                  <a:srgbClr val="000000"/>
                </a:solidFill>
              </a:rPr>
              <a:t>Granted by Office of Surface Mining, Reclamation and Enforcement  (OSMRE) or state</a:t>
            </a:r>
          </a:p>
          <a:p>
            <a:pPr lvl="1">
              <a:buClr>
                <a:schemeClr val="tx1"/>
              </a:buClr>
              <a:buSzPct val="105000"/>
              <a:buFont typeface="Wingdings" panose="05000000000000000000" pitchFamily="2" charset="2"/>
              <a:buChar char="§"/>
            </a:pPr>
            <a:r>
              <a:rPr lang="en-US" sz="2000" dirty="0" smtClean="0">
                <a:solidFill>
                  <a:srgbClr val="000000"/>
                </a:solidFill>
              </a:rPr>
              <a:t>Mining (royalty revenue generated)</a:t>
            </a:r>
          </a:p>
          <a:p>
            <a:pPr lvl="1">
              <a:buClr>
                <a:schemeClr val="tx1"/>
              </a:buClr>
              <a:buSzPct val="105000"/>
              <a:buFont typeface="Wingdings" panose="05000000000000000000" pitchFamily="2" charset="2"/>
              <a:buChar char="§"/>
            </a:pPr>
            <a:r>
              <a:rPr lang="en-US" sz="2000" dirty="0" smtClean="0">
                <a:solidFill>
                  <a:srgbClr val="000000"/>
                </a:solidFill>
              </a:rPr>
              <a:t>Reclamation</a:t>
            </a:r>
          </a:p>
          <a:p>
            <a:pPr lvl="2">
              <a:buClr>
                <a:schemeClr val="tx1"/>
              </a:buClr>
              <a:buSzPct val="105000"/>
              <a:buFont typeface="Wingdings" panose="05000000000000000000" pitchFamily="2" charset="2"/>
              <a:buChar char="§"/>
            </a:pPr>
            <a:r>
              <a:rPr lang="en-US" sz="2000" dirty="0" smtClean="0">
                <a:solidFill>
                  <a:srgbClr val="000000"/>
                </a:solidFill>
              </a:rPr>
              <a:t>OSMRE or state</a:t>
            </a:r>
            <a:endParaRPr lang="en-US" sz="2000" dirty="0">
              <a:solidFill>
                <a:srgbClr val="000000"/>
              </a:solidFill>
            </a:endParaRPr>
          </a:p>
        </p:txBody>
      </p:sp>
    </p:spTree>
    <p:extLst>
      <p:ext uri="{BB962C8B-B14F-4D97-AF65-F5344CB8AC3E}">
        <p14:creationId xmlns:p14="http://schemas.microsoft.com/office/powerpoint/2010/main" val="198317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rquoise Ridge Gold Mine Nevada">
  <a:themeElements>
    <a:clrScheme name="Turquoise Ridge Gold Mine Neva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urquoise Ridge Gold Mine Nevad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urquoise Ridge Gold Mine Neva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rquoise Ridge Gold Mine Nevad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rquoise Ridge Gold Mine Nevad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rquoise Ridge Gold Mine Nevad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rquoise Ridge Gold Mine Nevad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rquoise Ridge Gold Mine Nevad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rquoise Ridge Gold Mine Nevad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rquoise Ridge Gold Mine Nevad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rquoise Ridge Gold Mine Nevad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rquoise Ridge Gold Mine Nevad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rquoise Ridge Gold Mine Nevad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rquoise Ridge Gold Mine Nevad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TEMPLATE</Template>
  <TotalTime>8915</TotalTime>
  <Words>1510</Words>
  <Application>Microsoft Office PowerPoint</Application>
  <PresentationFormat>On-screen Show (4:3)</PresentationFormat>
  <Paragraphs>412</Paragraphs>
  <Slides>21</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Franklin Gothic Medium</vt:lpstr>
      <vt:lpstr>Roboto</vt:lpstr>
      <vt:lpstr>Roboto Medium</vt:lpstr>
      <vt:lpstr>Times New Roman</vt:lpstr>
      <vt:lpstr>Wingdings</vt:lpstr>
      <vt:lpstr>Office Theme</vt:lpstr>
      <vt:lpstr>Turquoise Ridge Gold Mine Nevada</vt:lpstr>
      <vt:lpstr>PowerPoint Presentation</vt:lpstr>
      <vt:lpstr>Bureau of Land Management Federal Onshore Coal</vt:lpstr>
      <vt:lpstr>Solid Minerals Budget (2016  –  $ million)</vt:lpstr>
      <vt:lpstr>Coal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Bureau of Land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Hammari, Joshua</dc:creator>
  <cp:lastModifiedBy>Kristoffer Hellesmark</cp:lastModifiedBy>
  <cp:revision>211</cp:revision>
  <cp:lastPrinted>2017-01-26T18:43:23Z</cp:lastPrinted>
  <dcterms:created xsi:type="dcterms:W3CDTF">2014-11-17T16:44:52Z</dcterms:created>
  <dcterms:modified xsi:type="dcterms:W3CDTF">2018-04-18T16:55:55Z</dcterms:modified>
</cp:coreProperties>
</file>