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8" r:id="rId2"/>
    <p:sldId id="258" r:id="rId3"/>
    <p:sldId id="339" r:id="rId4"/>
    <p:sldId id="340" r:id="rId5"/>
    <p:sldId id="341" r:id="rId6"/>
    <p:sldId id="342" r:id="rId7"/>
    <p:sldId id="343" r:id="rId8"/>
    <p:sldId id="344" r:id="rId9"/>
    <p:sldId id="346" r:id="rId10"/>
    <p:sldId id="350" r:id="rId11"/>
    <p:sldId id="349" r:id="rId12"/>
    <p:sldId id="348" r:id="rId13"/>
    <p:sldId id="345" r:id="rId14"/>
    <p:sldId id="347" r:id="rId15"/>
    <p:sldId id="351" r:id="rId16"/>
    <p:sldId id="313" r:id="rId17"/>
    <p:sldId id="280" r:id="rId18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39" autoAdjust="0"/>
    <p:restoredTop sz="92115" autoAdjust="0"/>
  </p:normalViewPr>
  <p:slideViewPr>
    <p:cSldViewPr showGuides="1">
      <p:cViewPr varScale="1">
        <p:scale>
          <a:sx n="72" d="100"/>
          <a:sy n="72" d="100"/>
        </p:scale>
        <p:origin x="1386" y="60"/>
      </p:cViewPr>
      <p:guideLst>
        <p:guide orient="horz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4" d="100"/>
          <a:sy n="84" d="100"/>
        </p:scale>
        <p:origin x="-2766" y="-78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image" Target="../media/image6.emf"/><Relationship Id="rId1" Type="http://schemas.openxmlformats.org/officeDocument/2006/relationships/image" Target="../media/image5.emf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10" Type="http://schemas.openxmlformats.org/officeDocument/2006/relationships/image" Target="../media/image14.emf"/><Relationship Id="rId4" Type="http://schemas.openxmlformats.org/officeDocument/2006/relationships/image" Target="../media/image8.emf"/><Relationship Id="rId9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5455"/>
          </a:xfrm>
          <a:prstGeom prst="rect">
            <a:avLst/>
          </a:prstGeom>
        </p:spPr>
        <p:txBody>
          <a:bodyPr vert="horz" lIns="93316" tIns="46658" rIns="93316" bIns="4665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1"/>
            <a:ext cx="3043343" cy="465455"/>
          </a:xfrm>
          <a:prstGeom prst="rect">
            <a:avLst/>
          </a:prstGeom>
        </p:spPr>
        <p:txBody>
          <a:bodyPr vert="horz" lIns="93316" tIns="46658" rIns="93316" bIns="46658" rtlCol="0"/>
          <a:lstStyle>
            <a:lvl1pPr algn="r">
              <a:defRPr sz="1200"/>
            </a:lvl1pPr>
          </a:lstStyle>
          <a:p>
            <a:fld id="{5B20FE32-DF4F-4802-9FE4-C2AFF573F2E4}" type="datetimeFigureOut">
              <a:rPr lang="en-US" smtClean="0"/>
              <a:t>4/18/2018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6" tIns="46658" rIns="93316" bIns="4665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6" tIns="46658" rIns="93316" bIns="46658" rtlCol="0" anchor="b"/>
          <a:lstStyle>
            <a:lvl1pPr algn="r">
              <a:defRPr sz="1200"/>
            </a:lvl1pPr>
          </a:lstStyle>
          <a:p>
            <a:fld id="{1BD53B1C-2866-4FFB-9475-964497880A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021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5455"/>
          </a:xfrm>
          <a:prstGeom prst="rect">
            <a:avLst/>
          </a:prstGeom>
        </p:spPr>
        <p:txBody>
          <a:bodyPr vert="horz" lIns="93316" tIns="46658" rIns="93316" bIns="4665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1"/>
            <a:ext cx="3043343" cy="465455"/>
          </a:xfrm>
          <a:prstGeom prst="rect">
            <a:avLst/>
          </a:prstGeom>
        </p:spPr>
        <p:txBody>
          <a:bodyPr vert="horz" lIns="93316" tIns="46658" rIns="93316" bIns="46658" rtlCol="0"/>
          <a:lstStyle>
            <a:lvl1pPr algn="r">
              <a:defRPr sz="1200"/>
            </a:lvl1pPr>
          </a:lstStyle>
          <a:p>
            <a:fld id="{C865E4F0-7C6D-486A-846B-C52071EE0EC9}" type="datetimeFigureOut">
              <a:rPr lang="en-US" smtClean="0"/>
              <a:t>4/18/2018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6913"/>
            <a:ext cx="46545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6" tIns="46658" rIns="93316" bIns="4665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6"/>
            <a:ext cx="5618480" cy="4189095"/>
          </a:xfrm>
          <a:prstGeom prst="rect">
            <a:avLst/>
          </a:prstGeom>
        </p:spPr>
        <p:txBody>
          <a:bodyPr vert="horz" lIns="93316" tIns="46658" rIns="93316" bIns="4665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6" tIns="46658" rIns="93316" bIns="4665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6" tIns="46658" rIns="93316" bIns="46658" rtlCol="0" anchor="b"/>
          <a:lstStyle>
            <a:lvl1pPr algn="r">
              <a:defRPr sz="1200"/>
            </a:lvl1pPr>
          </a:lstStyle>
          <a:p>
            <a:fld id="{290ADD8B-BAB1-4548-BA21-D77A1442B7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117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0" y="4421826"/>
            <a:ext cx="5618480" cy="4381484"/>
          </a:xfrm>
        </p:spPr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ADD8B-BAB1-4548-BA21-D77A1442B75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992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78827" y="4421826"/>
            <a:ext cx="5942623" cy="4304655"/>
          </a:xfrm>
        </p:spPr>
        <p:txBody>
          <a:bodyPr/>
          <a:lstStyle/>
          <a:p>
            <a:endParaRPr lang="en-US" altLang="en-US" kern="12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ADD8B-BAB1-4548-BA21-D77A1442B75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567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78827" y="4421826"/>
            <a:ext cx="5942623" cy="4304655"/>
          </a:xfrm>
        </p:spPr>
        <p:txBody>
          <a:bodyPr/>
          <a:lstStyle/>
          <a:p>
            <a:endParaRPr lang="en-US" altLang="en-US" kern="12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ADD8B-BAB1-4548-BA21-D77A1442B75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567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78827" y="4421826"/>
            <a:ext cx="5942623" cy="4304655"/>
          </a:xfrm>
        </p:spPr>
        <p:txBody>
          <a:bodyPr/>
          <a:lstStyle/>
          <a:p>
            <a:endParaRPr lang="en-US" altLang="en-US" kern="12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ADD8B-BAB1-4548-BA21-D77A1442B75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567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78827" y="4421826"/>
            <a:ext cx="5942623" cy="4304655"/>
          </a:xfrm>
        </p:spPr>
        <p:txBody>
          <a:bodyPr/>
          <a:lstStyle/>
          <a:p>
            <a:endParaRPr lang="en-US" altLang="en-US" kern="12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ADD8B-BAB1-4548-BA21-D77A1442B75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567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78827" y="4421826"/>
            <a:ext cx="5942623" cy="4304655"/>
          </a:xfrm>
        </p:spPr>
        <p:txBody>
          <a:bodyPr/>
          <a:lstStyle/>
          <a:p>
            <a:endParaRPr lang="en-US" altLang="en-US" kern="12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ADD8B-BAB1-4548-BA21-D77A1442B75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567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78827" y="4421826"/>
            <a:ext cx="5942623" cy="4304655"/>
          </a:xfrm>
        </p:spPr>
        <p:txBody>
          <a:bodyPr/>
          <a:lstStyle/>
          <a:p>
            <a:endParaRPr lang="en-US" altLang="en-US" kern="12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ADD8B-BAB1-4548-BA21-D77A1442B75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567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ADD8B-BAB1-4548-BA21-D77A1442B75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3634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ADD8B-BAB1-4548-BA21-D77A1442B75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95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78827" y="4421826"/>
            <a:ext cx="5942623" cy="4304655"/>
          </a:xfrm>
        </p:spPr>
        <p:txBody>
          <a:bodyPr/>
          <a:lstStyle/>
          <a:p>
            <a:endParaRPr lang="en-US" altLang="en-US" kern="12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ADD8B-BAB1-4548-BA21-D77A1442B75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56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78827" y="4421826"/>
            <a:ext cx="5942623" cy="4304655"/>
          </a:xfrm>
        </p:spPr>
        <p:txBody>
          <a:bodyPr/>
          <a:lstStyle/>
          <a:p>
            <a:endParaRPr lang="en-US" altLang="en-US" kern="12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ADD8B-BAB1-4548-BA21-D77A1442B75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56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78827" y="4421826"/>
            <a:ext cx="5942623" cy="4304655"/>
          </a:xfrm>
        </p:spPr>
        <p:txBody>
          <a:bodyPr/>
          <a:lstStyle/>
          <a:p>
            <a:endParaRPr lang="en-US" altLang="en-US" kern="12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ADD8B-BAB1-4548-BA21-D77A1442B75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56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78827" y="4421826"/>
            <a:ext cx="5942623" cy="4304655"/>
          </a:xfrm>
        </p:spPr>
        <p:txBody>
          <a:bodyPr/>
          <a:lstStyle/>
          <a:p>
            <a:endParaRPr lang="en-US" altLang="en-US" kern="12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ADD8B-BAB1-4548-BA21-D77A1442B75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56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78827" y="4421826"/>
            <a:ext cx="5942623" cy="4304655"/>
          </a:xfrm>
        </p:spPr>
        <p:txBody>
          <a:bodyPr/>
          <a:lstStyle/>
          <a:p>
            <a:endParaRPr lang="en-US" altLang="en-US" kern="12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ADD8B-BAB1-4548-BA21-D77A1442B75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56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78827" y="4421826"/>
            <a:ext cx="5942623" cy="4304655"/>
          </a:xfrm>
        </p:spPr>
        <p:txBody>
          <a:bodyPr/>
          <a:lstStyle/>
          <a:p>
            <a:endParaRPr lang="en-US" altLang="en-US" kern="12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ADD8B-BAB1-4548-BA21-D77A1442B75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56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78827" y="4421826"/>
            <a:ext cx="5942623" cy="4304655"/>
          </a:xfrm>
        </p:spPr>
        <p:txBody>
          <a:bodyPr/>
          <a:lstStyle/>
          <a:p>
            <a:endParaRPr lang="en-US" altLang="en-US" kern="12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ADD8B-BAB1-4548-BA21-D77A1442B75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56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78827" y="4421826"/>
            <a:ext cx="5942623" cy="4304655"/>
          </a:xfrm>
        </p:spPr>
        <p:txBody>
          <a:bodyPr/>
          <a:lstStyle/>
          <a:p>
            <a:endParaRPr lang="en-US" altLang="en-US" kern="12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ADD8B-BAB1-4548-BA21-D77A1442B75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56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75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ACC29-DBBF-44BF-80FE-25B3C7881DAA}" type="datetime4">
              <a:rPr lang="en-US" smtClean="0"/>
              <a:t>April 18,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www.boem.gov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AAAB8-0DC3-45BC-9DD7-4D77220851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324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A9BA-7281-4B66-B5AB-BD9AA64D425B}" type="datetime4">
              <a:rPr lang="en-US" smtClean="0"/>
              <a:t>April 18,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www.boem.gov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AAAB8-0DC3-45BC-9DD7-4D77220851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824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590800" cy="36512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18811705-ECEC-4717-AD56-8750D3897D64}" type="datetime4">
              <a:rPr lang="en-US" smtClean="0"/>
              <a:t>April 18,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www.boem.gov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1E5AAAB8-0DC3-45BC-9DD7-4D77220851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922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75F4D-0C9A-4CEA-8DAE-F0651B63FD3D}" type="datetime4">
              <a:rPr lang="en-US" smtClean="0"/>
              <a:t>April 18,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www.boem.gov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AAAB8-0DC3-45BC-9DD7-4D77220851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252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7B0EE-4F67-46E7-B39F-06500D3CDBDF}" type="datetime4">
              <a:rPr lang="en-US" smtClean="0"/>
              <a:t>April 18,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www.boem.gov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AAAB8-0DC3-45BC-9DD7-4D77220851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837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43CB9-576B-45B9-8F95-AA99C35DBB4E}" type="datetime4">
              <a:rPr lang="en-US" smtClean="0"/>
              <a:t>April 18, 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www.boem.gov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AAAB8-0DC3-45BC-9DD7-4D77220851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538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2875C-FD6F-44A6-AD33-63739B5FAD7D}" type="datetime4">
              <a:rPr lang="en-US" smtClean="0"/>
              <a:t>April 18, 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www.boem.gov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AAAB8-0DC3-45BC-9DD7-4D77220851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285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7872A-E08A-43A9-8995-565E2907E6AE}" type="datetime4">
              <a:rPr lang="en-US" smtClean="0"/>
              <a:t>April 18, 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www.boem.gov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AAAB8-0DC3-45BC-9DD7-4D77220851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8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14680-144B-444E-86B6-BF5A4BB60C61}" type="datetime4">
              <a:rPr lang="en-US" smtClean="0"/>
              <a:t>April 18,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www.boem.gov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AAAB8-0DC3-45BC-9DD7-4D77220851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905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6977-4F0E-4A1F-9DFB-1CD98FB03CC5}" type="datetime4">
              <a:rPr lang="en-US" smtClean="0"/>
              <a:t>April 18,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www.boem.gov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AAAB8-0DC3-45BC-9DD7-4D77220851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40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356838"/>
            <a:ext cx="9144000" cy="36576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1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3261B905-FA48-4E42-B1FC-8787814EE3A6}" type="datetime4">
              <a:rPr lang="en-US" smtClean="0"/>
              <a:t>April 18,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www.boem.gov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1E5AAAB8-0DC3-45BC-9DD7-4D77220851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456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3200" b="1" kern="1200" cap="all" baseline="0">
          <a:solidFill>
            <a:schemeClr val="accent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914400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1257300" indent="-342900" algn="l" defTabSz="914400" rtl="0" eaLnBrk="1" latinLnBrk="0" hangingPunct="1">
        <a:spcBef>
          <a:spcPct val="20000"/>
        </a:spcBef>
        <a:buSzPct val="8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9.emf"/><Relationship Id="rId18" Type="http://schemas.openxmlformats.org/officeDocument/2006/relationships/oleObject" Target="../embeddings/oleObject10.bin"/><Relationship Id="rId3" Type="http://schemas.openxmlformats.org/officeDocument/2006/relationships/notesSlide" Target="../notesSlides/notesSlide11.xml"/><Relationship Id="rId21" Type="http://schemas.openxmlformats.org/officeDocument/2006/relationships/image" Target="../media/image13.emf"/><Relationship Id="rId7" Type="http://schemas.openxmlformats.org/officeDocument/2006/relationships/image" Target="../media/image6.emf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.bin"/><Relationship Id="rId20" Type="http://schemas.openxmlformats.org/officeDocument/2006/relationships/oleObject" Target="../embeddings/oleObject11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8.emf"/><Relationship Id="rId5" Type="http://schemas.openxmlformats.org/officeDocument/2006/relationships/image" Target="../media/image5.emf"/><Relationship Id="rId15" Type="http://schemas.openxmlformats.org/officeDocument/2006/relationships/image" Target="../media/image10.emf"/><Relationship Id="rId23" Type="http://schemas.openxmlformats.org/officeDocument/2006/relationships/image" Target="../media/image14.emf"/><Relationship Id="rId10" Type="http://schemas.openxmlformats.org/officeDocument/2006/relationships/oleObject" Target="../embeddings/oleObject6.bin"/><Relationship Id="rId19" Type="http://schemas.openxmlformats.org/officeDocument/2006/relationships/image" Target="../media/image12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7.emf"/><Relationship Id="rId14" Type="http://schemas.openxmlformats.org/officeDocument/2006/relationships/oleObject" Target="../embeddings/oleObject8.bin"/><Relationship Id="rId22" Type="http://schemas.openxmlformats.org/officeDocument/2006/relationships/oleObject" Target="../embeddings/oleObject12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64"/>
            <a:ext cx="9144000" cy="514973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62128" y="6016079"/>
            <a:ext cx="857707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1"/>
                </a:solidFill>
              </a:rPr>
              <a:t>Royalty Policy Committee</a:t>
            </a:r>
          </a:p>
          <a:p>
            <a:r>
              <a:rPr lang="en-US" sz="1200" dirty="0" smtClean="0"/>
              <a:t>Planning, Analysis &amp; Competitiveness Subcommittee, Non-Fossils and Renewable Energy Working Group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338328" y="5304710"/>
            <a:ext cx="568147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Wright Jay Frank</a:t>
            </a:r>
          </a:p>
          <a:p>
            <a:pPr>
              <a:spcBef>
                <a:spcPts val="600"/>
              </a:spcBef>
            </a:pPr>
            <a:r>
              <a:rPr lang="en-US" sz="1600" i="1" dirty="0" smtClean="0"/>
              <a:t>Office of Renewable Energy Programs</a:t>
            </a:r>
            <a:endParaRPr lang="en-US" sz="16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29"/>
            <a:ext cx="9144000" cy="51480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8328" y="3351897"/>
            <a:ext cx="8424672" cy="1143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chemeClr val="bg1"/>
                </a:solidFill>
              </a:rPr>
              <a:t>Bureau of Ocean Energy Management</a:t>
            </a:r>
          </a:p>
          <a:p>
            <a:pPr>
              <a:spcBef>
                <a:spcPts val="1000"/>
              </a:spcBef>
            </a:pPr>
            <a:r>
              <a:rPr lang="en-US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U.S. Outer Continental Shelf Renewable Energy</a:t>
            </a:r>
            <a:endParaRPr lang="en-US" sz="2600" dirty="0">
              <a:solidFill>
                <a:schemeClr val="accent3">
                  <a:lumMod val="20000"/>
                  <a:lumOff val="8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846320"/>
            <a:ext cx="9144000" cy="1828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34200" y="5058489"/>
            <a:ext cx="3733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solidFill>
                  <a:schemeClr val="bg2">
                    <a:lumMod val="75000"/>
                  </a:schemeClr>
                </a:solidFill>
              </a:rPr>
              <a:t>Photo courtesy Deepwater Wind</a:t>
            </a:r>
            <a:endParaRPr lang="en-US" sz="1000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38800" y="6400798"/>
            <a:ext cx="3162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Calibri" panose="020F0502020204030204" pitchFamily="34" charset="0"/>
              </a:rPr>
              <a:t>January 3, 2018</a:t>
            </a:r>
            <a:endParaRPr lang="en-US" sz="12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42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Offshore Wind Energy </a:t>
            </a:r>
            <a:br>
              <a:rPr lang="en-US" dirty="0" smtClean="0"/>
            </a:br>
            <a:r>
              <a:rPr lang="en-US" dirty="0" smtClean="0"/>
              <a:t>The Operating Fee – Lease Addendum B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www.boem.gov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AAAB8-0DC3-45BC-9DD7-4D77220851D1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2771157"/>
              </p:ext>
            </p:extLst>
          </p:nvPr>
        </p:nvGraphicFramePr>
        <p:xfrm>
          <a:off x="457200" y="1219200"/>
          <a:ext cx="3749675" cy="4852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Acrobat Document" r:id="rId4" imgW="5829199" imgH="7543800" progId="Acrobat.Document.11">
                  <p:embed/>
                </p:oleObj>
              </mc:Choice>
              <mc:Fallback>
                <p:oleObj name="Acrobat Document" r:id="rId4" imgW="5829199" imgH="754380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1219200"/>
                        <a:ext cx="3749675" cy="4852967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369742"/>
              </p:ext>
            </p:extLst>
          </p:nvPr>
        </p:nvGraphicFramePr>
        <p:xfrm>
          <a:off x="4800600" y="1219200"/>
          <a:ext cx="3728839" cy="482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Acrobat Document" r:id="rId6" imgW="5829199" imgH="7543800" progId="Acrobat.Document.11">
                  <p:embed/>
                </p:oleObj>
              </mc:Choice>
              <mc:Fallback>
                <p:oleObj name="Acrobat Document" r:id="rId6" imgW="5829199" imgH="754380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00600" y="1219200"/>
                        <a:ext cx="3728839" cy="482600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590800" cy="365125"/>
          </a:xfrm>
        </p:spPr>
        <p:txBody>
          <a:bodyPr/>
          <a:lstStyle/>
          <a:p>
            <a:r>
              <a:rPr lang="en-US" sz="1200" dirty="0">
                <a:latin typeface="Calibri" panose="020F0502020204030204" pitchFamily="34" charset="0"/>
              </a:rPr>
              <a:t>January 3, </a:t>
            </a:r>
            <a:r>
              <a:rPr lang="en-US" sz="1200" dirty="0" smtClean="0">
                <a:latin typeface="Calibri" panose="020F0502020204030204" pitchFamily="34" charset="0"/>
              </a:rPr>
              <a:t>2018</a:t>
            </a:r>
            <a:endParaRPr lang="en-US" sz="12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74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Offshore Wind Energy </a:t>
            </a:r>
            <a:br>
              <a:rPr lang="en-US" dirty="0" smtClean="0"/>
            </a:br>
            <a:r>
              <a:rPr lang="en-US" dirty="0" smtClean="0"/>
              <a:t>The Operating Fee – Lease Addendum B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www.boem.gov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AAAB8-0DC3-45BC-9DD7-4D77220851D1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6570873"/>
              </p:ext>
            </p:extLst>
          </p:nvPr>
        </p:nvGraphicFramePr>
        <p:xfrm>
          <a:off x="152400" y="1295400"/>
          <a:ext cx="1676400" cy="2169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" name="Acrobat Document" r:id="rId4" imgW="5829199" imgH="7543800" progId="Acrobat.Document.11">
                  <p:embed/>
                </p:oleObj>
              </mc:Choice>
              <mc:Fallback>
                <p:oleObj name="Acrobat Document" r:id="rId4" imgW="5829199" imgH="754380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295400"/>
                        <a:ext cx="1676400" cy="2169658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1301261"/>
              </p:ext>
            </p:extLst>
          </p:nvPr>
        </p:nvGraphicFramePr>
        <p:xfrm>
          <a:off x="1981200" y="1295400"/>
          <a:ext cx="164854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4" name="Acrobat Document" r:id="rId6" imgW="5829199" imgH="7543800" progId="Acrobat.Document.11">
                  <p:embed/>
                </p:oleObj>
              </mc:Choice>
              <mc:Fallback>
                <p:oleObj name="Acrobat Document" r:id="rId6" imgW="5829199" imgH="754380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81200" y="1295400"/>
                        <a:ext cx="1648540" cy="213360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1381796"/>
              </p:ext>
            </p:extLst>
          </p:nvPr>
        </p:nvGraphicFramePr>
        <p:xfrm>
          <a:off x="3733800" y="1295400"/>
          <a:ext cx="164854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5" name="Acrobat Document" r:id="rId8" imgW="5829199" imgH="7543800" progId="Acrobat.Document.11">
                  <p:embed/>
                </p:oleObj>
              </mc:Choice>
              <mc:Fallback>
                <p:oleObj name="Acrobat Document" r:id="rId8" imgW="5829199" imgH="754380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733800" y="1295400"/>
                        <a:ext cx="1648540" cy="213360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2400107"/>
              </p:ext>
            </p:extLst>
          </p:nvPr>
        </p:nvGraphicFramePr>
        <p:xfrm>
          <a:off x="5486400" y="1295400"/>
          <a:ext cx="164854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6" name="Acrobat Document" r:id="rId10" imgW="5829199" imgH="7543800" progId="Acrobat.Document.11">
                  <p:embed/>
                </p:oleObj>
              </mc:Choice>
              <mc:Fallback>
                <p:oleObj name="Acrobat Document" r:id="rId10" imgW="5829199" imgH="754380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486400" y="1295400"/>
                        <a:ext cx="1648540" cy="213360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6054575"/>
              </p:ext>
            </p:extLst>
          </p:nvPr>
        </p:nvGraphicFramePr>
        <p:xfrm>
          <a:off x="7239000" y="1295400"/>
          <a:ext cx="164854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7" name="Acrobat Document" r:id="rId12" imgW="5829199" imgH="7543800" progId="Acrobat.Document.11">
                  <p:embed/>
                </p:oleObj>
              </mc:Choice>
              <mc:Fallback>
                <p:oleObj name="Acrobat Document" r:id="rId12" imgW="5829199" imgH="754380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239000" y="1295400"/>
                        <a:ext cx="1648540" cy="213360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920959"/>
              </p:ext>
            </p:extLst>
          </p:nvPr>
        </p:nvGraphicFramePr>
        <p:xfrm>
          <a:off x="1981200" y="3657600"/>
          <a:ext cx="1676400" cy="2169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" name="Acrobat Document" r:id="rId14" imgW="5829199" imgH="7543800" progId="Acrobat.Document.11">
                  <p:embed/>
                </p:oleObj>
              </mc:Choice>
              <mc:Fallback>
                <p:oleObj name="Acrobat Document" r:id="rId14" imgW="5829199" imgH="754380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981200" y="3657600"/>
                        <a:ext cx="1676400" cy="2169658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9152348"/>
              </p:ext>
            </p:extLst>
          </p:nvPr>
        </p:nvGraphicFramePr>
        <p:xfrm>
          <a:off x="152400" y="3657600"/>
          <a:ext cx="1676400" cy="2169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" name="Acrobat Document" r:id="rId16" imgW="5829199" imgH="7543800" progId="Acrobat.Document.11">
                  <p:embed/>
                </p:oleObj>
              </mc:Choice>
              <mc:Fallback>
                <p:oleObj name="Acrobat Document" r:id="rId16" imgW="5829199" imgH="754380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2400" y="3657600"/>
                        <a:ext cx="1676400" cy="2169658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1886201"/>
              </p:ext>
            </p:extLst>
          </p:nvPr>
        </p:nvGraphicFramePr>
        <p:xfrm>
          <a:off x="3733800" y="3657600"/>
          <a:ext cx="1676400" cy="2169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" name="Acrobat Document" r:id="rId18" imgW="5829199" imgH="7543800" progId="Acrobat.Document.11">
                  <p:embed/>
                </p:oleObj>
              </mc:Choice>
              <mc:Fallback>
                <p:oleObj name="Acrobat Document" r:id="rId18" imgW="5829199" imgH="754380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733800" y="3657600"/>
                        <a:ext cx="1676400" cy="2169658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283300"/>
              </p:ext>
            </p:extLst>
          </p:nvPr>
        </p:nvGraphicFramePr>
        <p:xfrm>
          <a:off x="5486400" y="3657600"/>
          <a:ext cx="1676400" cy="2169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1" name="Acrobat Document" r:id="rId20" imgW="5829199" imgH="7543800" progId="Acrobat.Document.11">
                  <p:embed/>
                </p:oleObj>
              </mc:Choice>
              <mc:Fallback>
                <p:oleObj name="Acrobat Document" r:id="rId20" imgW="5829199" imgH="754380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486400" y="3657600"/>
                        <a:ext cx="1676400" cy="2169658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01627"/>
              </p:ext>
            </p:extLst>
          </p:nvPr>
        </p:nvGraphicFramePr>
        <p:xfrm>
          <a:off x="7239000" y="3657599"/>
          <a:ext cx="1676400" cy="2169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2" name="Acrobat Document" r:id="rId22" imgW="5829199" imgH="7543800" progId="Acrobat.Document.11">
                  <p:embed/>
                </p:oleObj>
              </mc:Choice>
              <mc:Fallback>
                <p:oleObj name="Acrobat Document" r:id="rId22" imgW="5829199" imgH="754380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7239000" y="3657599"/>
                        <a:ext cx="1676400" cy="2169659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590800" cy="365125"/>
          </a:xfrm>
        </p:spPr>
        <p:txBody>
          <a:bodyPr/>
          <a:lstStyle/>
          <a:p>
            <a:r>
              <a:rPr lang="en-US" sz="1200" dirty="0">
                <a:latin typeface="Calibri" panose="020F0502020204030204" pitchFamily="34" charset="0"/>
              </a:rPr>
              <a:t>January 3, </a:t>
            </a:r>
            <a:r>
              <a:rPr lang="en-US" sz="1200" dirty="0" smtClean="0">
                <a:latin typeface="Calibri" panose="020F0502020204030204" pitchFamily="34" charset="0"/>
              </a:rPr>
              <a:t>2018</a:t>
            </a:r>
            <a:endParaRPr lang="en-US" sz="12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39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Offshore Wind Energy </a:t>
            </a:r>
            <a:br>
              <a:rPr lang="en-US" dirty="0" smtClean="0"/>
            </a:br>
            <a:r>
              <a:rPr lang="en-US" dirty="0" smtClean="0"/>
              <a:t>Back to First Principles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www.boem.gov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AAAB8-0DC3-45BC-9DD7-4D77220851D1}" type="slidenum">
              <a:rPr lang="en-US" smtClean="0"/>
              <a:t>12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371600"/>
            <a:ext cx="4630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So, what do we seek from an operating fee?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1828800"/>
            <a:ext cx="50292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Policy Objectives: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/>
              <a:t>Fair Return</a:t>
            </a:r>
          </a:p>
          <a:p>
            <a:pPr marL="800100" lvl="1" indent="-342900">
              <a:buFont typeface="+mj-lt"/>
              <a:buAutoNum type="arabicPeriod"/>
            </a:pPr>
            <a:endParaRPr lang="en-US" sz="2000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/>
              <a:t>Not Unduly Burdensome</a:t>
            </a:r>
          </a:p>
          <a:p>
            <a:pPr marL="800100" lvl="1" indent="-342900">
              <a:buFont typeface="+mj-lt"/>
              <a:buAutoNum type="arabicPeriod"/>
            </a:pPr>
            <a:endParaRPr lang="en-US" sz="2000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/>
              <a:t>Simplicity</a:t>
            </a:r>
          </a:p>
          <a:p>
            <a:pPr marL="800100" lvl="1" indent="-342900">
              <a:buFont typeface="+mj-lt"/>
              <a:buAutoNum type="arabicPeriod"/>
            </a:pPr>
            <a:endParaRPr lang="en-US" sz="2000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/>
              <a:t>Predictability</a:t>
            </a:r>
          </a:p>
          <a:p>
            <a:pPr marL="800100" lvl="1" indent="-342900">
              <a:buFont typeface="+mj-lt"/>
              <a:buAutoNum type="arabicPeriod"/>
            </a:pPr>
            <a:endParaRPr lang="en-US" sz="2000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/>
              <a:t>Auditability</a:t>
            </a:r>
          </a:p>
          <a:p>
            <a:pPr marL="800100" lvl="1" indent="-342900">
              <a:buFont typeface="+mj-lt"/>
              <a:buAutoNum type="arabicPeriod"/>
            </a:pPr>
            <a:endParaRPr lang="en-US" sz="2000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/>
              <a:t>Support Offshore Wind’s Strengths</a:t>
            </a:r>
            <a:endParaRPr lang="en-US" sz="2000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590800" cy="365125"/>
          </a:xfrm>
        </p:spPr>
        <p:txBody>
          <a:bodyPr/>
          <a:lstStyle/>
          <a:p>
            <a:r>
              <a:rPr lang="en-US" sz="1200" dirty="0">
                <a:latin typeface="Calibri" panose="020F0502020204030204" pitchFamily="34" charset="0"/>
              </a:rPr>
              <a:t>January 3, </a:t>
            </a:r>
            <a:r>
              <a:rPr lang="en-US" sz="1200" dirty="0" smtClean="0">
                <a:latin typeface="Calibri" panose="020F0502020204030204" pitchFamily="34" charset="0"/>
              </a:rPr>
              <a:t>2018</a:t>
            </a:r>
            <a:endParaRPr lang="en-US" sz="12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59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Offshore Wind Energy </a:t>
            </a:r>
            <a:br>
              <a:rPr lang="en-US" dirty="0" smtClean="0"/>
            </a:br>
            <a:r>
              <a:rPr lang="en-US" dirty="0" smtClean="0"/>
              <a:t>Proposals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www.boem.gov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AAAB8-0DC3-45BC-9DD7-4D77220851D1}" type="slidenum">
              <a:rPr lang="en-US" smtClean="0"/>
              <a:t>13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1600200"/>
            <a:ext cx="8001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Revisions to consider:</a:t>
            </a:r>
          </a:p>
          <a:p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Assess the operating fee retroactively rather than prospectively.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Tie the power price to the actual price that the lessee sells its power for (for example, the power purchase agreement price).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Assess the operating fee as a fixed annual charge, decoupled from predicted or actual generation (e.g., annual fee per MWh sold, or annual fee per MW of nameplate capacity).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Other ideas welcome.</a:t>
            </a:r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590800" cy="365125"/>
          </a:xfrm>
        </p:spPr>
        <p:txBody>
          <a:bodyPr/>
          <a:lstStyle/>
          <a:p>
            <a:r>
              <a:rPr lang="en-US" sz="1200" dirty="0">
                <a:latin typeface="Calibri" panose="020F0502020204030204" pitchFamily="34" charset="0"/>
              </a:rPr>
              <a:t>January 3, </a:t>
            </a:r>
            <a:r>
              <a:rPr lang="en-US" sz="1200" dirty="0" smtClean="0">
                <a:latin typeface="Calibri" panose="020F0502020204030204" pitchFamily="34" charset="0"/>
              </a:rPr>
              <a:t>2018</a:t>
            </a:r>
            <a:endParaRPr lang="en-US" sz="12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82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Offshore Wind Energy </a:t>
            </a:r>
            <a:br>
              <a:rPr lang="en-US" dirty="0" smtClean="0"/>
            </a:br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www.boem.gov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AAAB8-0DC3-45BC-9DD7-4D77220851D1}" type="slidenum">
              <a:rPr lang="en-US" smtClean="0"/>
              <a:t>14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1447800"/>
            <a:ext cx="8001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Rulemaking: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current operating fee is specified in our regulations (30 CFR 585.506), so any changes would require a rulemaking process: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Advanced Notice of Proposed Rulemaking (optional);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Notice of Proposed Rulemaking;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Final Rule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 are planning direct outreach to experts and stakeholders: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Royalty Policy Committee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Listening session(s)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Request for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Changes </a:t>
            </a:r>
            <a:r>
              <a:rPr lang="en-US" dirty="0"/>
              <a:t>to Addendum B </a:t>
            </a:r>
            <a:r>
              <a:rPr lang="en-US" dirty="0" smtClean="0"/>
              <a:t>(if they are consistent </a:t>
            </a:r>
            <a:r>
              <a:rPr lang="en-US" dirty="0"/>
              <a:t>with the regulations) can be made on a lease-by-lease basis.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Contract (in procurement) to help BOEM implement current </a:t>
            </a:r>
            <a:r>
              <a:rPr lang="en-US" dirty="0" smtClean="0"/>
              <a:t>regulations, and seek recommendations on simplifying lease language.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590800" cy="365125"/>
          </a:xfrm>
        </p:spPr>
        <p:txBody>
          <a:bodyPr/>
          <a:lstStyle/>
          <a:p>
            <a:r>
              <a:rPr lang="en-US" sz="1200" dirty="0">
                <a:latin typeface="Calibri" panose="020F0502020204030204" pitchFamily="34" charset="0"/>
              </a:rPr>
              <a:t>January 3, </a:t>
            </a:r>
            <a:r>
              <a:rPr lang="en-US" sz="1200" dirty="0" smtClean="0">
                <a:latin typeface="Calibri" panose="020F0502020204030204" pitchFamily="34" charset="0"/>
              </a:rPr>
              <a:t>2018</a:t>
            </a:r>
            <a:endParaRPr lang="en-US" sz="12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37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Offshore Wind Energy </a:t>
            </a:r>
            <a:br>
              <a:rPr lang="en-US" dirty="0" smtClean="0"/>
            </a:br>
            <a:r>
              <a:rPr lang="en-US" dirty="0" smtClean="0"/>
              <a:t>The Ask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www.boem.gov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AAAB8-0DC3-45BC-9DD7-4D77220851D1}" type="slidenum">
              <a:rPr lang="en-US" smtClean="0"/>
              <a:t>15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1447800"/>
            <a:ext cx="8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What are we asking of the Royalty Policy Committee?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Are there policy objectives </a:t>
            </a:r>
            <a:r>
              <a:rPr lang="en-US" i="1" dirty="0" smtClean="0"/>
              <a:t>other than </a:t>
            </a:r>
            <a:r>
              <a:rPr lang="en-US" dirty="0" smtClean="0"/>
              <a:t>the ones we have identified that we should include?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Considering our policy objectives, is there a better way to structure our operating fee?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590800" cy="365125"/>
          </a:xfrm>
        </p:spPr>
        <p:txBody>
          <a:bodyPr/>
          <a:lstStyle/>
          <a:p>
            <a:r>
              <a:rPr lang="en-US" sz="1200" dirty="0">
                <a:latin typeface="Calibri" panose="020F0502020204030204" pitchFamily="34" charset="0"/>
              </a:rPr>
              <a:t>January 3, </a:t>
            </a:r>
            <a:r>
              <a:rPr lang="en-US" sz="1200" dirty="0" smtClean="0">
                <a:latin typeface="Calibri" panose="020F0502020204030204" pitchFamily="34" charset="0"/>
              </a:rPr>
              <a:t>2018</a:t>
            </a:r>
            <a:endParaRPr lang="en-US" sz="12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79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24000"/>
            <a:ext cx="7162800" cy="4328160"/>
          </a:xfrm>
          <a:ln w="9525">
            <a:solidFill>
              <a:schemeClr val="tx1"/>
            </a:solidFill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www.boem.gov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AAAB8-0DC3-45BC-9DD7-4D77220851D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0" y="5925979"/>
            <a:ext cx="3733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solidFill>
                  <a:schemeClr val="bg2">
                    <a:lumMod val="75000"/>
                  </a:schemeClr>
                </a:solidFill>
              </a:rPr>
              <a:t>Photo courtesy Deepwater Wind</a:t>
            </a:r>
            <a:endParaRPr lang="en-US" sz="1000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590800" cy="365125"/>
          </a:xfrm>
        </p:spPr>
        <p:txBody>
          <a:bodyPr/>
          <a:lstStyle/>
          <a:p>
            <a:r>
              <a:rPr lang="en-US" sz="1200" dirty="0">
                <a:latin typeface="Calibri" panose="020F0502020204030204" pitchFamily="34" charset="0"/>
              </a:rPr>
              <a:t>January 3, </a:t>
            </a:r>
            <a:r>
              <a:rPr lang="en-US" sz="1200" dirty="0" smtClean="0">
                <a:latin typeface="Calibri" panose="020F0502020204030204" pitchFamily="34" charset="0"/>
              </a:rPr>
              <a:t>2018</a:t>
            </a:r>
            <a:endParaRPr lang="en-US" sz="12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63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282" y="1447800"/>
            <a:ext cx="8229600" cy="47244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100" b="1" dirty="0" smtClean="0"/>
              <a:t>Wright Jay Frank</a:t>
            </a:r>
            <a:endParaRPr lang="en-US" sz="2100" b="1" dirty="0"/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1"/>
                </a:solidFill>
              </a:rPr>
              <a:t>Senior Policy Advisor</a:t>
            </a:r>
            <a:endParaRPr lang="en-US" sz="1800" dirty="0">
              <a:solidFill>
                <a:schemeClr val="accent1"/>
              </a:solidFill>
            </a:endParaRPr>
          </a:p>
          <a:p>
            <a:pPr>
              <a:spcBef>
                <a:spcPts val="600"/>
              </a:spcBef>
            </a:pPr>
            <a:endParaRPr lang="en-US" sz="2100" b="1" dirty="0"/>
          </a:p>
          <a:p>
            <a:pPr>
              <a:spcBef>
                <a:spcPts val="600"/>
              </a:spcBef>
            </a:pPr>
            <a:r>
              <a:rPr lang="en-US" sz="2100" b="1" dirty="0" smtClean="0"/>
              <a:t>Bureau </a:t>
            </a:r>
            <a:r>
              <a:rPr lang="en-US" sz="2100" b="1" dirty="0"/>
              <a:t>of Ocean Energy Management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1"/>
                </a:solidFill>
              </a:rPr>
              <a:t>www.boem.gov</a:t>
            </a:r>
          </a:p>
          <a:p>
            <a:pPr>
              <a:spcBef>
                <a:spcPts val="600"/>
              </a:spcBef>
            </a:pPr>
            <a:endParaRPr lang="en-US" sz="2000" dirty="0"/>
          </a:p>
          <a:p>
            <a:pPr>
              <a:spcBef>
                <a:spcPts val="600"/>
              </a:spcBef>
            </a:pPr>
            <a:r>
              <a:rPr lang="en-US" sz="2100" b="1" dirty="0"/>
              <a:t>Renewable Energy Program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1"/>
                </a:solidFill>
              </a:rPr>
              <a:t>www.boem.gov/Renewable-Energy</a:t>
            </a:r>
          </a:p>
          <a:p>
            <a:pPr>
              <a:spcBef>
                <a:spcPts val="600"/>
              </a:spcBef>
            </a:pPr>
            <a:endParaRPr lang="en-US" sz="20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989" y="1577581"/>
            <a:ext cx="1775222" cy="1775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www.boem.gov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AAAB8-0DC3-45BC-9DD7-4D77220851D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86400" y="3544669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Wright.Frank@boem.gov</a:t>
            </a:r>
            <a:endParaRPr lang="en-US" b="1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590800" cy="365125"/>
          </a:xfrm>
        </p:spPr>
        <p:txBody>
          <a:bodyPr/>
          <a:lstStyle/>
          <a:p>
            <a:r>
              <a:rPr lang="en-US" sz="1200" dirty="0">
                <a:latin typeface="Calibri" panose="020F0502020204030204" pitchFamily="34" charset="0"/>
              </a:rPr>
              <a:t>January 3, </a:t>
            </a:r>
            <a:r>
              <a:rPr lang="en-US" sz="1200" dirty="0" smtClean="0">
                <a:latin typeface="Calibri" panose="020F0502020204030204" pitchFamily="34" charset="0"/>
              </a:rPr>
              <a:t>2018</a:t>
            </a:r>
            <a:endParaRPr lang="en-US" sz="12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73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Offshore Wind Energy </a:t>
            </a:r>
            <a:br>
              <a:rPr lang="en-US" dirty="0" smtClean="0"/>
            </a:br>
            <a:r>
              <a:rPr lang="en-US" dirty="0" smtClean="0"/>
              <a:t>A Fair Return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981200"/>
            <a:ext cx="6019800" cy="2667000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en-US" sz="5500" dirty="0" smtClean="0"/>
              <a:t>“The Secretary shall establish royalties, fees, rentals, bonuses, or other payments to ensure a fair return to the United States for any lease, easement or right-of-way granted under this subsection.”</a:t>
            </a:r>
            <a:endParaRPr lang="en-US" sz="5500" dirty="0"/>
          </a:p>
          <a:p>
            <a:pPr algn="r">
              <a:lnSpc>
                <a:spcPts val="3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chemeClr val="accent1"/>
                </a:solidFill>
              </a:rPr>
              <a:t>Outer </a:t>
            </a:r>
            <a:r>
              <a:rPr lang="en-US" sz="4000" b="1" dirty="0">
                <a:solidFill>
                  <a:schemeClr val="accent1"/>
                </a:solidFill>
              </a:rPr>
              <a:t>Continental Shelf Lands Act (OCSLA</a:t>
            </a:r>
            <a:r>
              <a:rPr lang="en-US" sz="4000" b="1" dirty="0" smtClean="0">
                <a:solidFill>
                  <a:schemeClr val="accent1"/>
                </a:solidFill>
              </a:rPr>
              <a:t>)</a:t>
            </a:r>
            <a:r>
              <a:rPr lang="en-US" sz="4000" b="1" dirty="0" smtClean="0"/>
              <a:t>, 42 USC 1337(p)(2)(A)</a:t>
            </a:r>
            <a:endParaRPr lang="en-US" sz="400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www.boem.gov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AAAB8-0DC3-45BC-9DD7-4D77220851D1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200" dirty="0">
                <a:latin typeface="Calibri" panose="020F0502020204030204" pitchFamily="34" charset="0"/>
              </a:rPr>
              <a:t>January 3, </a:t>
            </a:r>
            <a:r>
              <a:rPr lang="en-US" sz="1200" dirty="0" smtClean="0">
                <a:latin typeface="Calibri" panose="020F0502020204030204" pitchFamily="34" charset="0"/>
              </a:rPr>
              <a:t>2018</a:t>
            </a:r>
            <a:endParaRPr lang="en-US" sz="12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3799" y="4953000"/>
            <a:ext cx="4952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Note: OCSLA requires “fair return” for renewable energy leases, and “fair market value” for oil and gas leases.</a:t>
            </a:r>
          </a:p>
        </p:txBody>
      </p:sp>
    </p:spTree>
    <p:extLst>
      <p:ext uri="{BB962C8B-B14F-4D97-AF65-F5344CB8AC3E}">
        <p14:creationId xmlns:p14="http://schemas.microsoft.com/office/powerpoint/2010/main" val="151467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Offshore Wind Energy </a:t>
            </a:r>
            <a:br>
              <a:rPr lang="en-US" dirty="0" smtClean="0"/>
            </a:br>
            <a:r>
              <a:rPr lang="en-US" dirty="0" smtClean="0"/>
              <a:t>A Fair Return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752600"/>
            <a:ext cx="6019800" cy="609600"/>
          </a:xfrm>
        </p:spPr>
        <p:txBody>
          <a:bodyPr>
            <a:normAutofit/>
          </a:bodyPr>
          <a:lstStyle/>
          <a:p>
            <a:pPr algn="ctr">
              <a:lnSpc>
                <a:spcPts val="3000"/>
              </a:lnSpc>
              <a:spcBef>
                <a:spcPts val="600"/>
              </a:spcBef>
            </a:pPr>
            <a:r>
              <a:rPr lang="en-US" sz="4000" dirty="0" smtClean="0"/>
              <a:t>Fair Return</a:t>
            </a:r>
            <a:endParaRPr lang="en-US" sz="4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www.boem.gov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AAAB8-0DC3-45BC-9DD7-4D77220851D1}" type="slidenum">
              <a:rPr lang="en-US" smtClean="0"/>
              <a:t>3</a:t>
            </a:fld>
            <a:endParaRPr lang="en-US" dirty="0"/>
          </a:p>
        </p:txBody>
      </p:sp>
      <p:cxnSp>
        <p:nvCxnSpPr>
          <p:cNvPr id="11" name="Straight Arrow Connector 10"/>
          <p:cNvCxnSpPr>
            <a:stCxn id="3" idx="2"/>
          </p:cNvCxnSpPr>
          <p:nvPr/>
        </p:nvCxnSpPr>
        <p:spPr>
          <a:xfrm flipH="1">
            <a:off x="1752600" y="2362200"/>
            <a:ext cx="27813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3" idx="2"/>
          </p:cNvCxnSpPr>
          <p:nvPr/>
        </p:nvCxnSpPr>
        <p:spPr>
          <a:xfrm>
            <a:off x="4533900" y="2362200"/>
            <a:ext cx="0" cy="9583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3" idx="2"/>
          </p:cNvCxnSpPr>
          <p:nvPr/>
        </p:nvCxnSpPr>
        <p:spPr>
          <a:xfrm>
            <a:off x="4533900" y="2362200"/>
            <a:ext cx="2705100" cy="9583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86878" y="3320534"/>
            <a:ext cx="1741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Bonus Bid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4005586" y="3366700"/>
            <a:ext cx="1056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Rental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6096000" y="3366699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Operating Fee</a:t>
            </a:r>
            <a:endParaRPr lang="en-US" sz="2400" dirty="0"/>
          </a:p>
        </p:txBody>
      </p:sp>
      <p:sp>
        <p:nvSpPr>
          <p:cNvPr id="25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590800" cy="365125"/>
          </a:xfrm>
        </p:spPr>
        <p:txBody>
          <a:bodyPr/>
          <a:lstStyle/>
          <a:p>
            <a:r>
              <a:rPr lang="en-US" sz="1200" dirty="0">
                <a:latin typeface="Calibri" panose="020F0502020204030204" pitchFamily="34" charset="0"/>
              </a:rPr>
              <a:t>January 3, </a:t>
            </a:r>
            <a:r>
              <a:rPr lang="en-US" sz="1200" dirty="0" smtClean="0">
                <a:latin typeface="Calibri" panose="020F0502020204030204" pitchFamily="34" charset="0"/>
              </a:rPr>
              <a:t>2018</a:t>
            </a:r>
            <a:endParaRPr lang="en-US" sz="12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79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Offshore Wind Energy </a:t>
            </a:r>
            <a:br>
              <a:rPr lang="en-US" dirty="0" smtClean="0"/>
            </a:br>
            <a:r>
              <a:rPr lang="en-US" dirty="0" smtClean="0"/>
              <a:t>The Operating Fee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www.boem.gov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AAAB8-0DC3-45BC-9DD7-4D77220851D1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33436"/>
              </p:ext>
            </p:extLst>
          </p:nvPr>
        </p:nvGraphicFramePr>
        <p:xfrm>
          <a:off x="381000" y="1828800"/>
          <a:ext cx="8382001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6367"/>
                <a:gridCol w="342122"/>
                <a:gridCol w="917511"/>
                <a:gridCol w="457200"/>
                <a:gridCol w="1066801"/>
                <a:gridCol w="295468"/>
                <a:gridCol w="1228532"/>
                <a:gridCol w="396549"/>
                <a:gridCol w="1051250"/>
                <a:gridCol w="304800"/>
                <a:gridCol w="1295401"/>
              </a:tblGrid>
              <a:tr h="51765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=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/>
                </a:tc>
              </a:tr>
              <a:tr h="1768349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Annual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Operating </a:t>
                      </a:r>
                    </a:p>
                    <a:p>
                      <a:r>
                        <a:rPr lang="en-US" dirty="0" smtClean="0"/>
                        <a:t>Fee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Nameplate Capacity (MW)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Hours per Year</a:t>
                      </a:r>
                    </a:p>
                    <a:p>
                      <a:r>
                        <a:rPr lang="en-US" dirty="0" smtClean="0"/>
                        <a:t>(8760)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Capacity Factor </a:t>
                      </a:r>
                    </a:p>
                    <a:p>
                      <a:r>
                        <a:rPr lang="en-US" dirty="0" smtClean="0"/>
                        <a:t>(0 to 1)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Power</a:t>
                      </a:r>
                      <a:r>
                        <a:rPr lang="en-US" baseline="0" dirty="0" smtClean="0"/>
                        <a:t> Price ($/MWh)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Operating Fee Rate </a:t>
                      </a:r>
                    </a:p>
                    <a:p>
                      <a:r>
                        <a:rPr lang="en-US" dirty="0" smtClean="0"/>
                        <a:t>(0</a:t>
                      </a:r>
                      <a:r>
                        <a:rPr lang="en-US" baseline="0" dirty="0" smtClean="0"/>
                        <a:t> to 1)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096000" y="5594866"/>
            <a:ext cx="2214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Simple in principle…</a:t>
            </a:r>
            <a:endParaRPr lang="en-US" dirty="0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590800" cy="365125"/>
          </a:xfrm>
        </p:spPr>
        <p:txBody>
          <a:bodyPr/>
          <a:lstStyle/>
          <a:p>
            <a:r>
              <a:rPr lang="en-US" sz="1200" dirty="0">
                <a:latin typeface="Calibri" panose="020F0502020204030204" pitchFamily="34" charset="0"/>
              </a:rPr>
              <a:t>January 3, </a:t>
            </a:r>
            <a:r>
              <a:rPr lang="en-US" sz="1200" dirty="0" smtClean="0">
                <a:latin typeface="Calibri" panose="020F0502020204030204" pitchFamily="34" charset="0"/>
              </a:rPr>
              <a:t>2018</a:t>
            </a:r>
            <a:endParaRPr lang="en-US" sz="12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Offshore Wind Energy </a:t>
            </a:r>
            <a:br>
              <a:rPr lang="en-US" dirty="0" smtClean="0"/>
            </a:br>
            <a:r>
              <a:rPr lang="en-US" dirty="0" smtClean="0"/>
              <a:t>The Operating Fee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www.boem.gov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AAAB8-0DC3-45BC-9DD7-4D77220851D1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961735"/>
              </p:ext>
            </p:extLst>
          </p:nvPr>
        </p:nvGraphicFramePr>
        <p:xfrm>
          <a:off x="381000" y="1676400"/>
          <a:ext cx="8382001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6367"/>
                <a:gridCol w="342122"/>
                <a:gridCol w="917511"/>
                <a:gridCol w="457200"/>
                <a:gridCol w="1066801"/>
                <a:gridCol w="295468"/>
                <a:gridCol w="1228532"/>
                <a:gridCol w="396549"/>
                <a:gridCol w="1051250"/>
                <a:gridCol w="304800"/>
                <a:gridCol w="1295401"/>
              </a:tblGrid>
              <a:tr h="25882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=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/>
                </a:tc>
              </a:tr>
              <a:tr h="884175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Annual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Operating </a:t>
                      </a:r>
                    </a:p>
                    <a:p>
                      <a:r>
                        <a:rPr lang="en-US" dirty="0" smtClean="0"/>
                        <a:t>Fee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Nameplate Capacity (MW)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Hours per Year</a:t>
                      </a:r>
                    </a:p>
                    <a:p>
                      <a:r>
                        <a:rPr lang="en-US" dirty="0" smtClean="0"/>
                        <a:t>(8,760)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Capacity Factor </a:t>
                      </a:r>
                    </a:p>
                    <a:p>
                      <a:r>
                        <a:rPr lang="en-US" dirty="0" smtClean="0"/>
                        <a:t>(0 to 1)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Power</a:t>
                      </a:r>
                      <a:r>
                        <a:rPr lang="en-US" baseline="0" dirty="0" smtClean="0"/>
                        <a:t> Price ($/MWh)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Operating Fee Rate </a:t>
                      </a:r>
                    </a:p>
                    <a:p>
                      <a:r>
                        <a:rPr lang="en-US" dirty="0" smtClean="0"/>
                        <a:t>(0</a:t>
                      </a:r>
                      <a:r>
                        <a:rPr lang="en-US" baseline="0" dirty="0" smtClean="0"/>
                        <a:t> to 1)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ight Brace 2"/>
          <p:cNvSpPr/>
          <p:nvPr/>
        </p:nvSpPr>
        <p:spPr>
          <a:xfrm rot="5400000">
            <a:off x="2819400" y="2324100"/>
            <a:ext cx="381000" cy="1828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00200" y="3581400"/>
            <a:ext cx="3124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Generation at continuous full power operation (MWh)</a:t>
            </a:r>
            <a:endParaRPr lang="en-US" dirty="0"/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590800" cy="365125"/>
          </a:xfrm>
        </p:spPr>
        <p:txBody>
          <a:bodyPr/>
          <a:lstStyle/>
          <a:p>
            <a:r>
              <a:rPr lang="en-US" sz="1200" dirty="0">
                <a:latin typeface="Calibri" panose="020F0502020204030204" pitchFamily="34" charset="0"/>
              </a:rPr>
              <a:t>January 3, </a:t>
            </a:r>
            <a:r>
              <a:rPr lang="en-US" sz="1200" dirty="0" smtClean="0">
                <a:latin typeface="Calibri" panose="020F0502020204030204" pitchFamily="34" charset="0"/>
              </a:rPr>
              <a:t>2018</a:t>
            </a:r>
            <a:endParaRPr lang="en-US" sz="12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38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Offshore Wind Energy </a:t>
            </a:r>
            <a:br>
              <a:rPr lang="en-US" dirty="0" smtClean="0"/>
            </a:br>
            <a:r>
              <a:rPr lang="en-US" dirty="0" smtClean="0"/>
              <a:t>The Operating Fee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www.boem.gov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AAAB8-0DC3-45BC-9DD7-4D77220851D1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004342"/>
              </p:ext>
            </p:extLst>
          </p:nvPr>
        </p:nvGraphicFramePr>
        <p:xfrm>
          <a:off x="381000" y="1676400"/>
          <a:ext cx="8382001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6367"/>
                <a:gridCol w="342122"/>
                <a:gridCol w="917511"/>
                <a:gridCol w="457200"/>
                <a:gridCol w="1066801"/>
                <a:gridCol w="295468"/>
                <a:gridCol w="1228532"/>
                <a:gridCol w="396549"/>
                <a:gridCol w="1051250"/>
                <a:gridCol w="304800"/>
                <a:gridCol w="1295401"/>
              </a:tblGrid>
              <a:tr h="25882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=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/>
                </a:tc>
              </a:tr>
              <a:tr h="884175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Annual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Operating </a:t>
                      </a:r>
                    </a:p>
                    <a:p>
                      <a:r>
                        <a:rPr lang="en-US" dirty="0" smtClean="0"/>
                        <a:t>Fee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Nameplate Capacity (MW)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Hours per Year</a:t>
                      </a:r>
                    </a:p>
                    <a:p>
                      <a:r>
                        <a:rPr lang="en-US" dirty="0" smtClean="0"/>
                        <a:t>(8,760)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Capacity Factor </a:t>
                      </a:r>
                    </a:p>
                    <a:p>
                      <a:r>
                        <a:rPr lang="en-US" dirty="0" smtClean="0"/>
                        <a:t>(0 to 1)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Power</a:t>
                      </a:r>
                      <a:r>
                        <a:rPr lang="en-US" baseline="0" dirty="0" smtClean="0"/>
                        <a:t> Price ($/MWh)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Operating Fee Rate </a:t>
                      </a:r>
                    </a:p>
                    <a:p>
                      <a:r>
                        <a:rPr lang="en-US" dirty="0" smtClean="0"/>
                        <a:t>(0</a:t>
                      </a:r>
                      <a:r>
                        <a:rPr lang="en-US" baseline="0" dirty="0" smtClean="0"/>
                        <a:t> to 1)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ight Brace 2"/>
          <p:cNvSpPr/>
          <p:nvPr/>
        </p:nvSpPr>
        <p:spPr>
          <a:xfrm rot="5400000">
            <a:off x="3733800" y="1295400"/>
            <a:ext cx="381000" cy="3886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14600" y="35814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Anticipated Annual Power Output (MWh)</a:t>
            </a:r>
            <a:endParaRPr lang="en-US" dirty="0"/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590800" cy="365125"/>
          </a:xfrm>
        </p:spPr>
        <p:txBody>
          <a:bodyPr/>
          <a:lstStyle/>
          <a:p>
            <a:r>
              <a:rPr lang="en-US" sz="1200" dirty="0">
                <a:latin typeface="Calibri" panose="020F0502020204030204" pitchFamily="34" charset="0"/>
              </a:rPr>
              <a:t>January 3, </a:t>
            </a:r>
            <a:r>
              <a:rPr lang="en-US" sz="1200" dirty="0" smtClean="0">
                <a:latin typeface="Calibri" panose="020F0502020204030204" pitchFamily="34" charset="0"/>
              </a:rPr>
              <a:t>2018</a:t>
            </a:r>
            <a:endParaRPr lang="en-US" sz="12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56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Offshore Wind Energy </a:t>
            </a:r>
            <a:br>
              <a:rPr lang="en-US" dirty="0" smtClean="0"/>
            </a:br>
            <a:r>
              <a:rPr lang="en-US" dirty="0" smtClean="0"/>
              <a:t>The Operating Fee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www.boem.gov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AAAB8-0DC3-45BC-9DD7-4D77220851D1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839364"/>
              </p:ext>
            </p:extLst>
          </p:nvPr>
        </p:nvGraphicFramePr>
        <p:xfrm>
          <a:off x="381000" y="1676400"/>
          <a:ext cx="8382001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6367"/>
                <a:gridCol w="342122"/>
                <a:gridCol w="917511"/>
                <a:gridCol w="457200"/>
                <a:gridCol w="1066801"/>
                <a:gridCol w="295468"/>
                <a:gridCol w="1228532"/>
                <a:gridCol w="396549"/>
                <a:gridCol w="1051250"/>
                <a:gridCol w="304800"/>
                <a:gridCol w="1295401"/>
              </a:tblGrid>
              <a:tr h="25882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=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/>
                </a:tc>
              </a:tr>
              <a:tr h="884175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Annual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Operating </a:t>
                      </a:r>
                    </a:p>
                    <a:p>
                      <a:r>
                        <a:rPr lang="en-US" dirty="0" smtClean="0"/>
                        <a:t>Fee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Nameplate Capacity (MW)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Hours per Year</a:t>
                      </a:r>
                    </a:p>
                    <a:p>
                      <a:r>
                        <a:rPr lang="en-US" dirty="0" smtClean="0"/>
                        <a:t>(8,760)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Capacity Factor </a:t>
                      </a:r>
                    </a:p>
                    <a:p>
                      <a:r>
                        <a:rPr lang="en-US" dirty="0" smtClean="0"/>
                        <a:t>(0 to 1)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Power</a:t>
                      </a:r>
                      <a:r>
                        <a:rPr lang="en-US" baseline="0" dirty="0" smtClean="0"/>
                        <a:t> Price ($/MWh)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Operating Fee Rate </a:t>
                      </a:r>
                    </a:p>
                    <a:p>
                      <a:r>
                        <a:rPr lang="en-US" dirty="0" smtClean="0"/>
                        <a:t>(0</a:t>
                      </a:r>
                      <a:r>
                        <a:rPr lang="en-US" baseline="0" dirty="0" smtClean="0"/>
                        <a:t> to 1)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ight Brace 2"/>
          <p:cNvSpPr/>
          <p:nvPr/>
        </p:nvSpPr>
        <p:spPr>
          <a:xfrm rot="5400000">
            <a:off x="4520330" y="495300"/>
            <a:ext cx="381000" cy="5486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82030" y="35814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Estimated Market Value ($)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590800" cy="365125"/>
          </a:xfrm>
        </p:spPr>
        <p:txBody>
          <a:bodyPr/>
          <a:lstStyle/>
          <a:p>
            <a:r>
              <a:rPr lang="en-US" sz="1200" dirty="0">
                <a:latin typeface="Calibri" panose="020F0502020204030204" pitchFamily="34" charset="0"/>
              </a:rPr>
              <a:t>January 3, </a:t>
            </a:r>
            <a:r>
              <a:rPr lang="en-US" sz="1200" dirty="0" smtClean="0">
                <a:latin typeface="Calibri" panose="020F0502020204030204" pitchFamily="34" charset="0"/>
              </a:rPr>
              <a:t>2018</a:t>
            </a:r>
            <a:endParaRPr lang="en-US" sz="12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28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Offshore Wind Energy </a:t>
            </a:r>
            <a:br>
              <a:rPr lang="en-US" dirty="0" smtClean="0"/>
            </a:br>
            <a:r>
              <a:rPr lang="en-US" dirty="0" smtClean="0"/>
              <a:t>The Operating Fee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www.boem.gov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AAAB8-0DC3-45BC-9DD7-4D77220851D1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20149"/>
              </p:ext>
            </p:extLst>
          </p:nvPr>
        </p:nvGraphicFramePr>
        <p:xfrm>
          <a:off x="381000" y="1676400"/>
          <a:ext cx="8382001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6367"/>
                <a:gridCol w="342122"/>
                <a:gridCol w="917511"/>
                <a:gridCol w="457200"/>
                <a:gridCol w="1066801"/>
                <a:gridCol w="295468"/>
                <a:gridCol w="1228532"/>
                <a:gridCol w="396549"/>
                <a:gridCol w="1051250"/>
                <a:gridCol w="304800"/>
                <a:gridCol w="1295401"/>
              </a:tblGrid>
              <a:tr h="25882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=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/>
                </a:tc>
              </a:tr>
              <a:tr h="884175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Annual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Operating </a:t>
                      </a:r>
                    </a:p>
                    <a:p>
                      <a:r>
                        <a:rPr lang="en-US" dirty="0" smtClean="0"/>
                        <a:t>Fee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Nameplate Capacity (MW)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Hours per Year</a:t>
                      </a:r>
                    </a:p>
                    <a:p>
                      <a:r>
                        <a:rPr lang="en-US" dirty="0" smtClean="0"/>
                        <a:t>(8,760)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Capacity Factor </a:t>
                      </a:r>
                    </a:p>
                    <a:p>
                      <a:r>
                        <a:rPr lang="en-US" dirty="0" smtClean="0"/>
                        <a:t>(0 to 1)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Power</a:t>
                      </a:r>
                      <a:r>
                        <a:rPr lang="en-US" baseline="0" dirty="0" smtClean="0"/>
                        <a:t> Price ($/MWh)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Operating Fee Rate </a:t>
                      </a:r>
                    </a:p>
                    <a:p>
                      <a:r>
                        <a:rPr lang="en-US" dirty="0" smtClean="0"/>
                        <a:t>(0</a:t>
                      </a:r>
                      <a:r>
                        <a:rPr lang="en-US" baseline="0" dirty="0" smtClean="0"/>
                        <a:t> to 1)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ight Brace 2"/>
          <p:cNvSpPr/>
          <p:nvPr/>
        </p:nvSpPr>
        <p:spPr>
          <a:xfrm rot="5400000">
            <a:off x="5136715" y="-121085"/>
            <a:ext cx="381000" cy="671917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498415" y="3678106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Share (2%) of the estimated market value of the power produced payable to the lessor.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590800" cy="365125"/>
          </a:xfrm>
        </p:spPr>
        <p:txBody>
          <a:bodyPr/>
          <a:lstStyle/>
          <a:p>
            <a:r>
              <a:rPr lang="en-US" sz="1200" dirty="0">
                <a:latin typeface="Calibri" panose="020F0502020204030204" pitchFamily="34" charset="0"/>
              </a:rPr>
              <a:t>January 3, </a:t>
            </a:r>
            <a:r>
              <a:rPr lang="en-US" sz="1200" dirty="0" smtClean="0">
                <a:latin typeface="Calibri" panose="020F0502020204030204" pitchFamily="34" charset="0"/>
              </a:rPr>
              <a:t>2018</a:t>
            </a:r>
            <a:endParaRPr lang="en-US" sz="12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6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Offshore Wind Energy </a:t>
            </a:r>
            <a:br>
              <a:rPr lang="en-US" dirty="0" smtClean="0"/>
            </a:br>
            <a:r>
              <a:rPr lang="en-US" dirty="0" smtClean="0"/>
              <a:t>The Operating Fee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www.boem.gov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AAAB8-0DC3-45BC-9DD7-4D77220851D1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278769"/>
              </p:ext>
            </p:extLst>
          </p:nvPr>
        </p:nvGraphicFramePr>
        <p:xfrm>
          <a:off x="381000" y="1676400"/>
          <a:ext cx="8382001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6367"/>
                <a:gridCol w="342122"/>
                <a:gridCol w="917511"/>
                <a:gridCol w="457200"/>
                <a:gridCol w="1066801"/>
                <a:gridCol w="295468"/>
                <a:gridCol w="1228532"/>
                <a:gridCol w="396549"/>
                <a:gridCol w="1051250"/>
                <a:gridCol w="304800"/>
                <a:gridCol w="1295401"/>
              </a:tblGrid>
              <a:tr h="25882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=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/>
                </a:tc>
              </a:tr>
              <a:tr h="884175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Annual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Operating </a:t>
                      </a:r>
                    </a:p>
                    <a:p>
                      <a:r>
                        <a:rPr lang="en-US" dirty="0" smtClean="0"/>
                        <a:t>Fee ($)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Nameplate Capacity (MW)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Hours per Year</a:t>
                      </a:r>
                    </a:p>
                    <a:p>
                      <a:r>
                        <a:rPr lang="en-US" dirty="0" smtClean="0"/>
                        <a:t>(8,760)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Capacity Factor </a:t>
                      </a:r>
                    </a:p>
                    <a:p>
                      <a:r>
                        <a:rPr lang="en-US" dirty="0" smtClean="0"/>
                        <a:t>(0 to 1)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Power</a:t>
                      </a:r>
                      <a:r>
                        <a:rPr lang="en-US" baseline="0" dirty="0" smtClean="0"/>
                        <a:t> Price ($/MWh)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Operating Fee Rate </a:t>
                      </a:r>
                    </a:p>
                    <a:p>
                      <a:r>
                        <a:rPr lang="en-US" dirty="0" smtClean="0"/>
                        <a:t>(0</a:t>
                      </a:r>
                      <a:r>
                        <a:rPr lang="en-US" baseline="0" dirty="0" smtClean="0"/>
                        <a:t> to 1)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2780" y="5750583"/>
            <a:ext cx="7896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But what appears conceptually simple is inevitably less so “as implemented.”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943600" y="4008320"/>
            <a:ext cx="1905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What does “Power Price” mean?  The price for where?  Over what time period? Real-time or day-ahead price averages?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4038600" y="3771901"/>
            <a:ext cx="1676400" cy="838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What’s the capacity factor for the first year? How often does that get updated?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21918" y="3429000"/>
            <a:ext cx="17526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For phased development, how do you determine how much of the lease is operational?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0" y="4876800"/>
            <a:ext cx="161481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Shouldn’t “hours per year” change during leap years?</a:t>
            </a:r>
            <a:endParaRPr lang="en-US" sz="1200" dirty="0"/>
          </a:p>
        </p:txBody>
      </p:sp>
      <p:cxnSp>
        <p:nvCxnSpPr>
          <p:cNvPr id="13" name="Straight Arrow Connector 12"/>
          <p:cNvCxnSpPr>
            <a:endCxn id="10" idx="0"/>
          </p:cNvCxnSpPr>
          <p:nvPr/>
        </p:nvCxnSpPr>
        <p:spPr>
          <a:xfrm flipH="1">
            <a:off x="1398218" y="2971800"/>
            <a:ext cx="887782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1" idx="0"/>
          </p:cNvCxnSpPr>
          <p:nvPr/>
        </p:nvCxnSpPr>
        <p:spPr>
          <a:xfrm flipH="1">
            <a:off x="3093407" y="2971800"/>
            <a:ext cx="807407" cy="190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4" idx="0"/>
          </p:cNvCxnSpPr>
          <p:nvPr/>
        </p:nvCxnSpPr>
        <p:spPr>
          <a:xfrm flipH="1">
            <a:off x="4876800" y="2971800"/>
            <a:ext cx="457200" cy="8001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3" idx="0"/>
          </p:cNvCxnSpPr>
          <p:nvPr/>
        </p:nvCxnSpPr>
        <p:spPr>
          <a:xfrm>
            <a:off x="6781800" y="2971800"/>
            <a:ext cx="114300" cy="10365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590800" cy="365125"/>
          </a:xfrm>
        </p:spPr>
        <p:txBody>
          <a:bodyPr/>
          <a:lstStyle/>
          <a:p>
            <a:r>
              <a:rPr lang="en-US" sz="1200" dirty="0">
                <a:latin typeface="Calibri" panose="020F0502020204030204" pitchFamily="34" charset="0"/>
              </a:rPr>
              <a:t>January 3, </a:t>
            </a:r>
            <a:r>
              <a:rPr lang="en-US" sz="1200" dirty="0" smtClean="0">
                <a:latin typeface="Calibri" panose="020F0502020204030204" pitchFamily="34" charset="0"/>
              </a:rPr>
              <a:t>2018</a:t>
            </a:r>
            <a:endParaRPr lang="en-US" sz="12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30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71C33"/>
      </a:dk1>
      <a:lt1>
        <a:sysClr val="window" lastClr="FFFFFF"/>
      </a:lt1>
      <a:dk2>
        <a:srgbClr val="213752"/>
      </a:dk2>
      <a:lt2>
        <a:srgbClr val="DDDDDE"/>
      </a:lt2>
      <a:accent1>
        <a:srgbClr val="0089BA"/>
      </a:accent1>
      <a:accent2>
        <a:srgbClr val="05828A"/>
      </a:accent2>
      <a:accent3>
        <a:srgbClr val="0799A3"/>
      </a:accent3>
      <a:accent4>
        <a:srgbClr val="06A27D"/>
      </a:accent4>
      <a:accent5>
        <a:srgbClr val="9ACB3F"/>
      </a:accent5>
      <a:accent6>
        <a:srgbClr val="CE343B"/>
      </a:accent6>
      <a:hlink>
        <a:srgbClr val="0089BA"/>
      </a:hlink>
      <a:folHlink>
        <a:srgbClr val="213752"/>
      </a:folHlink>
    </a:clrScheme>
    <a:fontScheme name="BOEM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4986</TotalTime>
  <Words>946</Words>
  <Application>Microsoft Office PowerPoint</Application>
  <PresentationFormat>On-screen Show (4:3)</PresentationFormat>
  <Paragraphs>284</Paragraphs>
  <Slides>17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Segoe UI</vt:lpstr>
      <vt:lpstr>Wingdings</vt:lpstr>
      <vt:lpstr>Office Theme</vt:lpstr>
      <vt:lpstr>Acrobat Document</vt:lpstr>
      <vt:lpstr>PowerPoint Presentation</vt:lpstr>
      <vt:lpstr>Offshore Wind Energy  A Fair Return</vt:lpstr>
      <vt:lpstr>Offshore Wind Energy  A Fair Return</vt:lpstr>
      <vt:lpstr>Offshore Wind Energy  The Operating Fee</vt:lpstr>
      <vt:lpstr>Offshore Wind Energy  The Operating Fee</vt:lpstr>
      <vt:lpstr>Offshore Wind Energy  The Operating Fee</vt:lpstr>
      <vt:lpstr>Offshore Wind Energy  The Operating Fee</vt:lpstr>
      <vt:lpstr>Offshore Wind Energy  The Operating Fee</vt:lpstr>
      <vt:lpstr>Offshore Wind Energy  The Operating Fee</vt:lpstr>
      <vt:lpstr>Offshore Wind Energy  The Operating Fee – Lease Addendum B</vt:lpstr>
      <vt:lpstr>Offshore Wind Energy  The Operating Fee – Lease Addendum B</vt:lpstr>
      <vt:lpstr>Offshore Wind Energy  Back to First Principles</vt:lpstr>
      <vt:lpstr>Offshore Wind Energy  Proposals</vt:lpstr>
      <vt:lpstr>Offshore Wind Energy  Implementation</vt:lpstr>
      <vt:lpstr>Offshore Wind Energy  The Ask</vt:lpstr>
      <vt:lpstr>Thank You!</vt:lpstr>
      <vt:lpstr>Contact</vt:lpstr>
    </vt:vector>
  </TitlesOfParts>
  <Company>DOI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A Struthers</dc:creator>
  <cp:lastModifiedBy>Kristoffer Hellesmark</cp:lastModifiedBy>
  <cp:revision>364</cp:revision>
  <cp:lastPrinted>2017-12-20T19:41:01Z</cp:lastPrinted>
  <dcterms:created xsi:type="dcterms:W3CDTF">2016-08-31T19:05:42Z</dcterms:created>
  <dcterms:modified xsi:type="dcterms:W3CDTF">2018-04-18T16:56:57Z</dcterms:modified>
</cp:coreProperties>
</file>